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1" r:id="rId6"/>
    <p:sldId id="270" r:id="rId7"/>
    <p:sldId id="271" r:id="rId8"/>
    <p:sldId id="262" r:id="rId9"/>
    <p:sldId id="269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2B1B0F-5E2E-4AD5-86D7-78DCE7A2EC71}" type="datetimeFigureOut">
              <a:rPr lang="es-ES" smtClean="0"/>
              <a:t>15/12/2025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F8304F-1494-40CD-A33A-8A7440E0D7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7813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980A542-9894-4C21-A4B3-3CBA7D6CAE93}" type="slidenum">
              <a:rPr lang="es-ES_tradnl" smtClean="0">
                <a:solidFill>
                  <a:srgbClr val="000000"/>
                </a:solidFill>
                <a:latin typeface="Times New Roman" pitchFamily="18" charset="0"/>
              </a:rPr>
              <a:pPr/>
              <a:t>5</a:t>
            </a:fld>
            <a:endParaRPr lang="es-ES_tradnl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23654759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EA523F3-EF5C-4C08-9D82-877B484C42A5}" type="slidenum">
              <a:rPr lang="es-ES_tradnl" smtClean="0">
                <a:solidFill>
                  <a:srgbClr val="000000"/>
                </a:solidFill>
                <a:latin typeface="Times New Roman" pitchFamily="18" charset="0"/>
              </a:rPr>
              <a:pPr/>
              <a:t>6</a:t>
            </a:fld>
            <a:endParaRPr lang="es-ES_tradnl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850127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10.jpeg"/><Relationship Id="rId7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lavanguardia.com/comer/tendencias/20190925/47574242515/mitos-azucar-diabetes-engordar-dientes-edulcolorantes.html" TargetMode="External"/><Relationship Id="rId5" Type="http://schemas.openxmlformats.org/officeDocument/2006/relationships/hyperlink" Target="https://www.lavanguardia.com/comer/legumbres/20190527/462394551882/algarroba-propiedades-beneficios-valor-nutricional.html" TargetMode="External"/><Relationship Id="rId4" Type="http://schemas.openxmlformats.org/officeDocument/2006/relationships/hyperlink" Target="https://www.lavanguardia.com/comer/recetas/20210709/7587759/aprende-preparar-leches-vegetales-mas-originales-comochloe-chloe-sucree.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6 Título"/>
          <p:cNvSpPr>
            <a:spLocks noGrp="1"/>
          </p:cNvSpPr>
          <p:nvPr>
            <p:ph type="ctrTitle"/>
          </p:nvPr>
        </p:nvSpPr>
        <p:spPr>
          <a:xfrm>
            <a:off x="2589212" y="1591962"/>
            <a:ext cx="8915399" cy="2262781"/>
          </a:xfrm>
        </p:spPr>
        <p:txBody>
          <a:bodyPr/>
          <a:lstStyle/>
          <a:p>
            <a:r>
              <a:rPr lang="es-ES" dirty="0" smtClean="0"/>
              <a:t>PANADERIA SALUDABLE</a:t>
            </a:r>
          </a:p>
        </p:txBody>
      </p:sp>
      <p:sp>
        <p:nvSpPr>
          <p:cNvPr id="57347" name="1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ES" sz="2400" b="1" dirty="0" smtClean="0">
                <a:solidFill>
                  <a:srgbClr val="FF0000"/>
                </a:solidFill>
              </a:rPr>
              <a:t>EL PAN COMO VEHICULO DE INGREDIENTES FUNCIONALES</a:t>
            </a:r>
          </a:p>
        </p:txBody>
      </p:sp>
      <p:pic>
        <p:nvPicPr>
          <p:cNvPr id="4" name="3 Imagen" descr="logo sin fon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72264" y="6207413"/>
            <a:ext cx="1656184" cy="45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83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2734963" y="713693"/>
            <a:ext cx="5898292" cy="856296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s-ES_tradnl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Pan con fibras dietéticas</a:t>
            </a:r>
            <a:endParaRPr lang="es-ES_tradnl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7347" name="2 Marcador de fecha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6BEBE04-7AC9-4AC2-9E9F-33BC28A6EE14}" type="datetime1">
              <a:rPr lang="en-US" sz="1400">
                <a:solidFill>
                  <a:srgbClr val="DEDEE0"/>
                </a:solidFill>
              </a:rPr>
              <a:pPr>
                <a:defRPr/>
              </a:pPr>
              <a:t>12/15/2025</a:t>
            </a:fld>
            <a:endParaRPr lang="en-US" sz="1400">
              <a:solidFill>
                <a:srgbClr val="DEDEE0"/>
              </a:solidFill>
            </a:endParaRPr>
          </a:p>
        </p:txBody>
      </p:sp>
      <p:sp>
        <p:nvSpPr>
          <p:cNvPr id="58372" name="3 Marcador de pie de página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z="1800">
                <a:solidFill>
                  <a:srgbClr val="DEDEE0"/>
                </a:solidFill>
                <a:latin typeface="Times New Roman" pitchFamily="18" charset="0"/>
              </a:rPr>
              <a:t>INDESPAN SL</a:t>
            </a:r>
            <a:endParaRPr lang="en-US" sz="1400">
              <a:solidFill>
                <a:srgbClr val="DEDEE0"/>
              </a:solidFill>
              <a:latin typeface="Times New Roman" pitchFamily="18" charset="0"/>
            </a:endParaRPr>
          </a:p>
        </p:txBody>
      </p:sp>
      <p:sp>
        <p:nvSpPr>
          <p:cNvPr id="745475" name="Rectangle 3"/>
          <p:cNvSpPr>
            <a:spLocks noChangeArrowheads="1"/>
          </p:cNvSpPr>
          <p:nvPr/>
        </p:nvSpPr>
        <p:spPr bwMode="auto">
          <a:xfrm>
            <a:off x="3886200" y="36392"/>
            <a:ext cx="3124200" cy="587717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es-ES_tradnl" sz="2800" b="1" dirty="0">
                <a:solidFill>
                  <a:srgbClr val="000000"/>
                </a:solidFill>
                <a:latin typeface="Times New Roman" pitchFamily="18" charset="0"/>
              </a:rPr>
              <a:t>¿qué es la fibra?</a:t>
            </a:r>
          </a:p>
        </p:txBody>
      </p:sp>
      <p:sp>
        <p:nvSpPr>
          <p:cNvPr id="745476" name="Text Box 4"/>
          <p:cNvSpPr txBox="1">
            <a:spLocks noChangeArrowheads="1"/>
          </p:cNvSpPr>
          <p:nvPr/>
        </p:nvSpPr>
        <p:spPr bwMode="auto">
          <a:xfrm>
            <a:off x="1524001" y="1484314"/>
            <a:ext cx="9242425" cy="1373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s-ES_tradnl" sz="2800" dirty="0">
                <a:solidFill>
                  <a:srgbClr val="000000"/>
                </a:solidFill>
                <a:latin typeface="Times New Roman" pitchFamily="18" charset="0"/>
              </a:rPr>
              <a:t>Sustancias presentes en los alimentos vegetales que </a:t>
            </a:r>
            <a:r>
              <a:rPr lang="es-ES_tradnl" sz="2800" b="1" dirty="0">
                <a:solidFill>
                  <a:srgbClr val="000000"/>
                </a:solidFill>
                <a:latin typeface="Times New Roman" pitchFamily="18" charset="0"/>
              </a:rPr>
              <a:t>no son </a:t>
            </a:r>
          </a:p>
          <a:p>
            <a:pPr eaLnBrk="0" hangingPunct="0"/>
            <a:r>
              <a:rPr lang="es-ES_tradnl" sz="2800" b="1" dirty="0">
                <a:solidFill>
                  <a:srgbClr val="000000"/>
                </a:solidFill>
                <a:latin typeface="Times New Roman" pitchFamily="18" charset="0"/>
              </a:rPr>
              <a:t>digeridas</a:t>
            </a:r>
            <a:r>
              <a:rPr lang="es-ES_tradnl" sz="2800" dirty="0">
                <a:solidFill>
                  <a:srgbClr val="000000"/>
                </a:solidFill>
                <a:latin typeface="Times New Roman" pitchFamily="18" charset="0"/>
              </a:rPr>
              <a:t> por los jugos digestivos humanos ni absorbidas en el </a:t>
            </a:r>
          </a:p>
          <a:p>
            <a:pPr eaLnBrk="0" hangingPunct="0"/>
            <a:r>
              <a:rPr lang="es-ES_tradnl" sz="2800" dirty="0">
                <a:solidFill>
                  <a:srgbClr val="000000"/>
                </a:solidFill>
                <a:latin typeface="Times New Roman" pitchFamily="18" charset="0"/>
              </a:rPr>
              <a:t>intestino delgado pero sufren una digestión parcial en el colon</a:t>
            </a:r>
            <a:r>
              <a:rPr lang="es-ES_tradnl" sz="2400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</p:txBody>
      </p:sp>
      <p:pic>
        <p:nvPicPr>
          <p:cNvPr id="7454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9513" y="4200980"/>
            <a:ext cx="1619250" cy="17716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74547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3388" y="4091841"/>
            <a:ext cx="1752600" cy="1752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745479" name="Text Box 7"/>
          <p:cNvSpPr txBox="1">
            <a:spLocks noChangeArrowheads="1"/>
          </p:cNvSpPr>
          <p:nvPr/>
        </p:nvSpPr>
        <p:spPr bwMode="auto">
          <a:xfrm>
            <a:off x="1807777" y="2998175"/>
            <a:ext cx="4716463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s-ES_tradnl" sz="2400" dirty="0">
                <a:solidFill>
                  <a:srgbClr val="000000"/>
                </a:solidFill>
                <a:latin typeface="Times New Roman" pitchFamily="18" charset="0"/>
              </a:rPr>
              <a:t>La fibra puede dividirse en dos tipos:</a:t>
            </a:r>
          </a:p>
        </p:txBody>
      </p:sp>
      <p:sp>
        <p:nvSpPr>
          <p:cNvPr id="745480" name="Rectangle 8"/>
          <p:cNvSpPr>
            <a:spLocks noChangeArrowheads="1"/>
          </p:cNvSpPr>
          <p:nvPr/>
        </p:nvSpPr>
        <p:spPr bwMode="auto">
          <a:xfrm>
            <a:off x="3719513" y="3800475"/>
            <a:ext cx="1600200" cy="3810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es-ES_tradnl" sz="2800" b="1" dirty="0">
                <a:solidFill>
                  <a:srgbClr val="000000"/>
                </a:solidFill>
                <a:latin typeface="Times New Roman" pitchFamily="18" charset="0"/>
              </a:rPr>
              <a:t>Soluble</a:t>
            </a:r>
          </a:p>
        </p:txBody>
      </p:sp>
      <p:sp>
        <p:nvSpPr>
          <p:cNvPr id="745481" name="Rectangle 9"/>
          <p:cNvSpPr>
            <a:spLocks noChangeArrowheads="1"/>
          </p:cNvSpPr>
          <p:nvPr/>
        </p:nvSpPr>
        <p:spPr bwMode="auto">
          <a:xfrm>
            <a:off x="6783388" y="3630733"/>
            <a:ext cx="1752600" cy="4572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es-ES_tradnl" sz="2800" b="1" dirty="0">
                <a:solidFill>
                  <a:srgbClr val="000000"/>
                </a:solidFill>
                <a:latin typeface="Times New Roman" pitchFamily="18" charset="0"/>
              </a:rPr>
              <a:t>Insoluble</a:t>
            </a:r>
            <a:endParaRPr lang="es-ES_tradnl" sz="2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2" name="11 Imagen" descr="logo sin fond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72264" y="6207413"/>
            <a:ext cx="1656184" cy="45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932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5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5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45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45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45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45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45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45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45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45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45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45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45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45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45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45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5474" grpId="0" autoUpdateAnimBg="0"/>
      <p:bldP spid="745475" grpId="0" animBg="1" autoUpdateAnimBg="0"/>
      <p:bldP spid="745476" grpId="0" autoUpdateAnimBg="0"/>
      <p:bldP spid="745479" grpId="0" autoUpdateAnimBg="0"/>
      <p:bldP spid="745480" grpId="0" animBg="1" autoUpdateAnimBg="0"/>
      <p:bldP spid="745481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smtClean="0"/>
              <a:t>TIPOS DE FIBRAS</a:t>
            </a:r>
          </a:p>
        </p:txBody>
      </p:sp>
      <p:sp>
        <p:nvSpPr>
          <p:cNvPr id="75878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301779" y="1350842"/>
            <a:ext cx="3810000" cy="3124200"/>
          </a:xfrm>
          <a:solidFill>
            <a:srgbClr val="FFFF66"/>
          </a:solidFill>
        </p:spPr>
        <p:txBody>
          <a:bodyPr rtlCol="0">
            <a:normAutofit fontScale="85000" lnSpcReduction="10000"/>
          </a:bodyPr>
          <a:lstStyle/>
          <a:p>
            <a:pPr marL="274320" indent="-274320">
              <a:buClr>
                <a:srgbClr val="FF3300"/>
              </a:buClr>
              <a:buNone/>
              <a:defRPr/>
            </a:pPr>
            <a:r>
              <a:rPr lang="es-ES_tradnl" b="1" dirty="0" smtClean="0"/>
              <a:t>FIBRA INSOLUBLE</a:t>
            </a:r>
            <a:endParaRPr lang="es-ES_tradnl" dirty="0" smtClean="0"/>
          </a:p>
          <a:p>
            <a:pPr marL="274320" indent="-274320">
              <a:buClr>
                <a:srgbClr val="FF3300"/>
              </a:buClr>
              <a:buNone/>
              <a:defRPr/>
            </a:pPr>
            <a:r>
              <a:rPr lang="es-ES_tradnl" sz="2000" dirty="0"/>
              <a:t>Abundante en cereales integrales</a:t>
            </a:r>
          </a:p>
          <a:p>
            <a:pPr marL="274320" indent="-274320">
              <a:buClr>
                <a:srgbClr val="FF3300"/>
              </a:buClr>
              <a:buNone/>
              <a:defRPr/>
            </a:pPr>
            <a:r>
              <a:rPr lang="es-ES_tradnl" sz="2000" dirty="0"/>
              <a:t>Excreción casi completa por heces</a:t>
            </a:r>
          </a:p>
          <a:p>
            <a:pPr marL="274320" indent="-274320">
              <a:buNone/>
              <a:defRPr/>
            </a:pPr>
            <a:r>
              <a:rPr lang="es-ES_tradnl" sz="2000" dirty="0"/>
              <a:t>Gran capacidad de retener agua</a:t>
            </a:r>
          </a:p>
          <a:p>
            <a:pPr marL="274320" indent="-274320">
              <a:buNone/>
              <a:defRPr/>
            </a:pPr>
            <a:r>
              <a:rPr lang="es-ES_tradnl" sz="2000" dirty="0"/>
              <a:t>Favorece el peristaltismo intestinal</a:t>
            </a:r>
          </a:p>
          <a:p>
            <a:pPr marL="274320" indent="-274320">
              <a:buNone/>
              <a:defRPr/>
            </a:pPr>
            <a:r>
              <a:rPr lang="es-ES_tradnl" sz="2000" dirty="0"/>
              <a:t>Es la mas indicada para el estreñimiento</a:t>
            </a:r>
          </a:p>
        </p:txBody>
      </p:sp>
      <p:sp>
        <p:nvSpPr>
          <p:cNvPr id="758788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6149975" y="1221122"/>
            <a:ext cx="4037011" cy="3276600"/>
          </a:xfrm>
          <a:solidFill>
            <a:srgbClr val="A7D47A"/>
          </a:solidFill>
        </p:spPr>
        <p:txBody>
          <a:bodyPr rtlCol="0">
            <a:normAutofit fontScale="85000" lnSpcReduction="10000"/>
          </a:bodyPr>
          <a:lstStyle/>
          <a:p>
            <a:pPr marL="274320" indent="-274320">
              <a:buClr>
                <a:srgbClr val="FF3300"/>
              </a:buClr>
              <a:buNone/>
              <a:defRPr/>
            </a:pPr>
            <a:r>
              <a:rPr lang="es-ES_tradnl" b="1" dirty="0" smtClean="0"/>
              <a:t>FIBRA SOLUBLE</a:t>
            </a:r>
            <a:endParaRPr lang="es-ES_tradnl" dirty="0" smtClean="0"/>
          </a:p>
          <a:p>
            <a:pPr marL="274320" indent="-274320">
              <a:buClr>
                <a:srgbClr val="FF3300"/>
              </a:buClr>
              <a:buNone/>
              <a:defRPr/>
            </a:pPr>
            <a:r>
              <a:rPr lang="es-ES_tradnl" sz="2000" dirty="0"/>
              <a:t>Abundante en frutas, legumbres y verduras</a:t>
            </a:r>
          </a:p>
          <a:p>
            <a:pPr marL="274320" indent="-274320">
              <a:buClr>
                <a:srgbClr val="FF3300"/>
              </a:buClr>
              <a:buNone/>
              <a:defRPr/>
            </a:pPr>
            <a:r>
              <a:rPr lang="es-ES_tradnl" sz="2000" dirty="0"/>
              <a:t>Retardan el paso del alimento </a:t>
            </a:r>
            <a:r>
              <a:rPr lang="es-ES_tradnl" sz="2000" dirty="0" smtClean="0"/>
              <a:t>desde el </a:t>
            </a:r>
            <a:r>
              <a:rPr lang="es-ES_tradnl" sz="2000" dirty="0"/>
              <a:t>estómago al intestino delgado</a:t>
            </a:r>
          </a:p>
          <a:p>
            <a:pPr marL="274320" indent="-274320">
              <a:buClr>
                <a:srgbClr val="FF3300"/>
              </a:buClr>
              <a:buNone/>
              <a:defRPr/>
            </a:pPr>
            <a:r>
              <a:rPr lang="es-ES_tradnl" sz="2000" dirty="0"/>
              <a:t>  </a:t>
            </a:r>
            <a:r>
              <a:rPr lang="es-ES_tradnl" sz="2000" dirty="0" smtClean="0"/>
              <a:t> Absorción </a:t>
            </a:r>
            <a:r>
              <a:rPr lang="es-ES_tradnl" sz="2000" dirty="0"/>
              <a:t>de glucosa y colesterol </a:t>
            </a:r>
          </a:p>
          <a:p>
            <a:pPr marL="274320" indent="-274320">
              <a:buClr>
                <a:srgbClr val="FF3300"/>
              </a:buClr>
              <a:buNone/>
              <a:defRPr/>
            </a:pPr>
            <a:r>
              <a:rPr lang="es-ES_tradnl" sz="2000" dirty="0"/>
              <a:t>  </a:t>
            </a:r>
            <a:r>
              <a:rPr lang="es-ES_tradnl" sz="2000" dirty="0" smtClean="0"/>
              <a:t> Reducen </a:t>
            </a:r>
            <a:r>
              <a:rPr lang="es-ES_tradnl" sz="2000" dirty="0"/>
              <a:t>su nivel en sangre.</a:t>
            </a:r>
          </a:p>
          <a:p>
            <a:pPr marL="274320" indent="-274320">
              <a:buClr>
                <a:srgbClr val="FF3300"/>
              </a:buClr>
              <a:buNone/>
              <a:defRPr/>
            </a:pPr>
            <a:r>
              <a:rPr lang="es-ES_tradnl" sz="2000" dirty="0"/>
              <a:t>Es fermentada por bacterias en el colon=Efecto </a:t>
            </a:r>
            <a:r>
              <a:rPr lang="es-ES_tradnl" sz="2000" b="1" dirty="0" smtClean="0"/>
              <a:t>prebiótico</a:t>
            </a:r>
            <a:endParaRPr lang="es-ES_tradnl" sz="2000" b="1" dirty="0"/>
          </a:p>
        </p:txBody>
      </p:sp>
      <p:sp>
        <p:nvSpPr>
          <p:cNvPr id="58373" name="4 Marcador de fecha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4CD8E94-4909-4F5F-B968-21C7DB51E278}" type="datetime1">
              <a:rPr lang="en-US" sz="1400">
                <a:solidFill>
                  <a:srgbClr val="DEDEE0"/>
                </a:solidFill>
              </a:rPr>
              <a:pPr>
                <a:defRPr/>
              </a:pPr>
              <a:t>12/15/2025</a:t>
            </a:fld>
            <a:endParaRPr lang="en-US" sz="1400">
              <a:solidFill>
                <a:srgbClr val="DEDEE0"/>
              </a:solidFill>
            </a:endParaRPr>
          </a:p>
        </p:txBody>
      </p:sp>
      <p:sp>
        <p:nvSpPr>
          <p:cNvPr id="59398" name="5 Marcador de pie de página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z="1800">
                <a:solidFill>
                  <a:srgbClr val="DEDEE0"/>
                </a:solidFill>
                <a:latin typeface="Times New Roman" pitchFamily="18" charset="0"/>
              </a:rPr>
              <a:t>INDESPAN SL</a:t>
            </a:r>
            <a:endParaRPr lang="en-US" sz="1400">
              <a:solidFill>
                <a:srgbClr val="DEDEE0"/>
              </a:solidFill>
              <a:latin typeface="Times New Roman" pitchFamily="18" charset="0"/>
            </a:endParaRPr>
          </a:p>
        </p:txBody>
      </p:sp>
      <p:sp>
        <p:nvSpPr>
          <p:cNvPr id="59399" name="Text Box 11"/>
          <p:cNvSpPr txBox="1">
            <a:spLocks noChangeArrowheads="1"/>
          </p:cNvSpPr>
          <p:nvPr/>
        </p:nvSpPr>
        <p:spPr bwMode="auto">
          <a:xfrm>
            <a:off x="2362200" y="5562600"/>
            <a:ext cx="74676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s-E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58796" name="Rectangle 12"/>
          <p:cNvSpPr>
            <a:spLocks noChangeArrowheads="1"/>
          </p:cNvSpPr>
          <p:nvPr/>
        </p:nvSpPr>
        <p:spPr bwMode="auto">
          <a:xfrm>
            <a:off x="2339975" y="4591050"/>
            <a:ext cx="7620000" cy="4572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es-ES_tradnl" sz="2400" dirty="0">
                <a:solidFill>
                  <a:srgbClr val="000000"/>
                </a:solidFill>
                <a:latin typeface="Times New Roman" pitchFamily="18" charset="0"/>
              </a:rPr>
              <a:t>CANTIDAD RECOMENDADA DE FIBRA: </a:t>
            </a:r>
            <a:r>
              <a:rPr lang="es-ES_tradnl" sz="2400" b="1" dirty="0">
                <a:solidFill>
                  <a:srgbClr val="000000"/>
                </a:solidFill>
                <a:latin typeface="Times New Roman" pitchFamily="18" charset="0"/>
              </a:rPr>
              <a:t>25-30 g/</a:t>
            </a:r>
            <a:r>
              <a:rPr lang="es-ES_tradnl" sz="2400" b="1" dirty="0" err="1">
                <a:solidFill>
                  <a:srgbClr val="000000"/>
                </a:solidFill>
                <a:latin typeface="Times New Roman" pitchFamily="18" charset="0"/>
              </a:rPr>
              <a:t>dia</a:t>
            </a:r>
            <a:endParaRPr lang="es-ES_tradnl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9401" name="AutoShape 13"/>
          <p:cNvSpPr>
            <a:spLocks noChangeArrowheads="1"/>
          </p:cNvSpPr>
          <p:nvPr/>
        </p:nvSpPr>
        <p:spPr bwMode="auto">
          <a:xfrm>
            <a:off x="9549519" y="2153512"/>
            <a:ext cx="228600" cy="152400"/>
          </a:xfrm>
          <a:prstGeom prst="rightArrow">
            <a:avLst>
              <a:gd name="adj1" fmla="val 50000"/>
              <a:gd name="adj2" fmla="val 375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s-E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9402" name="AutoShape 15"/>
          <p:cNvSpPr>
            <a:spLocks noChangeArrowheads="1"/>
          </p:cNvSpPr>
          <p:nvPr/>
        </p:nvSpPr>
        <p:spPr bwMode="auto">
          <a:xfrm>
            <a:off x="6197600" y="3230683"/>
            <a:ext cx="152400" cy="228600"/>
          </a:xfrm>
          <a:prstGeom prst="downArrow">
            <a:avLst>
              <a:gd name="adj1" fmla="val 50000"/>
              <a:gd name="adj2" fmla="val 375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s-E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9403" name="AutoShape 16"/>
          <p:cNvSpPr>
            <a:spLocks noChangeArrowheads="1"/>
          </p:cNvSpPr>
          <p:nvPr/>
        </p:nvSpPr>
        <p:spPr bwMode="auto">
          <a:xfrm>
            <a:off x="6197600" y="2924175"/>
            <a:ext cx="152400" cy="228600"/>
          </a:xfrm>
          <a:prstGeom prst="downArrow">
            <a:avLst>
              <a:gd name="adj1" fmla="val 50000"/>
              <a:gd name="adj2" fmla="val 375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s-E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58801" name="Oval 17"/>
          <p:cNvSpPr>
            <a:spLocks noChangeArrowheads="1"/>
          </p:cNvSpPr>
          <p:nvPr/>
        </p:nvSpPr>
        <p:spPr bwMode="auto">
          <a:xfrm>
            <a:off x="8229600" y="5067300"/>
            <a:ext cx="1828800" cy="990600"/>
          </a:xfrm>
          <a:prstGeom prst="ellipse">
            <a:avLst/>
          </a:prstGeom>
          <a:solidFill>
            <a:srgbClr val="A7D47A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s-ES_tradnl" sz="280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30%</a:t>
            </a:r>
            <a:endParaRPr lang="es-ES_tradnl" sz="2400">
              <a:solidFill>
                <a:prstClr val="black"/>
              </a:solidFill>
              <a:latin typeface="Times New Roman" pitchFamily="18" charset="0"/>
            </a:endParaRPr>
          </a:p>
          <a:p>
            <a:pPr algn="ctr" eaLnBrk="0" hangingPunct="0">
              <a:defRPr/>
            </a:pPr>
            <a:r>
              <a:rPr lang="es-ES_tradnl" sz="2400" b="1">
                <a:solidFill>
                  <a:prstClr val="black"/>
                </a:solidFill>
                <a:latin typeface="Times New Roman" pitchFamily="18" charset="0"/>
              </a:rPr>
              <a:t>soluble</a:t>
            </a:r>
            <a:endParaRPr lang="es-ES_tradnl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pic>
        <p:nvPicPr>
          <p:cNvPr id="13" name="12 Imagen" descr="logo sin fon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72264" y="6207413"/>
            <a:ext cx="1656184" cy="45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254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8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8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5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5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5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5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5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5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5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5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5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5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58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58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58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58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587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587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587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587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587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587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587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587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587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587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58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58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588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588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8786" grpId="0" autoUpdateAnimBg="0"/>
      <p:bldP spid="758787" grpId="0" build="p" autoUpdateAnimBg="0"/>
      <p:bldP spid="758788" grpId="0" build="p" autoUpdateAnimBg="0"/>
      <p:bldP spid="758796" grpId="0" animBg="1" autoUpdateAnimBg="0"/>
      <p:bldP spid="758801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1 Marcador de fecha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9EBC532-E359-4290-BF85-507E2A3227F5}" type="datetime1">
              <a:rPr lang="en-US" sz="1400">
                <a:solidFill>
                  <a:srgbClr val="DEDEE0"/>
                </a:solidFill>
              </a:rPr>
              <a:pPr>
                <a:defRPr/>
              </a:pPr>
              <a:t>12/15/2025</a:t>
            </a:fld>
            <a:endParaRPr lang="en-US" sz="1400">
              <a:solidFill>
                <a:srgbClr val="DEDEE0"/>
              </a:solidFill>
            </a:endParaRPr>
          </a:p>
        </p:txBody>
      </p:sp>
      <p:sp>
        <p:nvSpPr>
          <p:cNvPr id="60419" name="2 Marcador de pie de página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z="1800">
                <a:solidFill>
                  <a:srgbClr val="DEDEE0"/>
                </a:solidFill>
                <a:latin typeface="Times New Roman" pitchFamily="18" charset="0"/>
              </a:rPr>
              <a:t>INDESPAN SL</a:t>
            </a:r>
            <a:endParaRPr lang="en-US" sz="1400">
              <a:solidFill>
                <a:srgbClr val="DEDEE0"/>
              </a:solidFill>
              <a:latin typeface="Times New Roman" pitchFamily="18" charset="0"/>
            </a:endParaRPr>
          </a:p>
        </p:txBody>
      </p:sp>
      <p:pic>
        <p:nvPicPr>
          <p:cNvPr id="7464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93228" y="548680"/>
            <a:ext cx="4933950" cy="4800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746499" name="AutoShape 3"/>
          <p:cNvSpPr>
            <a:spLocks noChangeArrowheads="1"/>
          </p:cNvSpPr>
          <p:nvPr/>
        </p:nvSpPr>
        <p:spPr bwMode="auto">
          <a:xfrm>
            <a:off x="7467600" y="3505200"/>
            <a:ext cx="2438400" cy="9144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46500" name="Text Box 4"/>
          <p:cNvSpPr txBox="1">
            <a:spLocks noChangeArrowheads="1"/>
          </p:cNvSpPr>
          <p:nvPr/>
        </p:nvSpPr>
        <p:spPr bwMode="auto">
          <a:xfrm>
            <a:off x="8784927" y="4233273"/>
            <a:ext cx="2390775" cy="1938338"/>
          </a:xfrm>
          <a:prstGeom prst="rect">
            <a:avLst/>
          </a:prstGeom>
          <a:solidFill>
            <a:srgbClr val="92D050"/>
          </a:solidFill>
          <a:ln w="12700">
            <a:solidFill>
              <a:srgbClr val="FFFFCC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/>
            <a:r>
              <a:rPr lang="es-ES_tradnl" sz="2000" b="1" dirty="0">
                <a:solidFill>
                  <a:srgbClr val="000000"/>
                </a:solidFill>
                <a:latin typeface="Times New Roman" pitchFamily="18" charset="0"/>
              </a:rPr>
              <a:t>Fibra soluble</a:t>
            </a:r>
            <a:r>
              <a:rPr lang="es-ES_tradnl" sz="2000" dirty="0">
                <a:solidFill>
                  <a:srgbClr val="000000"/>
                </a:solidFill>
                <a:latin typeface="Times New Roman" pitchFamily="18" charset="0"/>
              </a:rPr>
              <a:t> reduce el azúcar y colesterol en sangre. Efectos </a:t>
            </a:r>
            <a:r>
              <a:rPr lang="es-ES_tradnl" sz="2000" b="1" dirty="0">
                <a:solidFill>
                  <a:srgbClr val="000000"/>
                </a:solidFill>
                <a:latin typeface="Times New Roman" pitchFamily="18" charset="0"/>
              </a:rPr>
              <a:t>beneficiosos </a:t>
            </a:r>
          </a:p>
          <a:p>
            <a:pPr eaLnBrk="0" hangingPunct="0"/>
            <a:r>
              <a:rPr lang="es-ES_tradnl" sz="2000" b="1" dirty="0">
                <a:solidFill>
                  <a:srgbClr val="000000"/>
                </a:solidFill>
                <a:latin typeface="Times New Roman" pitchFamily="18" charset="0"/>
              </a:rPr>
              <a:t>sobre la flora</a:t>
            </a:r>
          </a:p>
          <a:p>
            <a:pPr eaLnBrk="0" hangingPunct="0"/>
            <a:r>
              <a:rPr lang="es-ES_tradnl" sz="2000" b="1" dirty="0">
                <a:solidFill>
                  <a:srgbClr val="000000"/>
                </a:solidFill>
                <a:latin typeface="Times New Roman" pitchFamily="18" charset="0"/>
              </a:rPr>
              <a:t>microbiana</a:t>
            </a:r>
            <a:endParaRPr lang="es-ES_tradnl" sz="20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46503" name="AutoShape 7"/>
          <p:cNvSpPr>
            <a:spLocks noChangeArrowheads="1"/>
          </p:cNvSpPr>
          <p:nvPr/>
        </p:nvSpPr>
        <p:spPr bwMode="auto">
          <a:xfrm>
            <a:off x="3810000" y="3581400"/>
            <a:ext cx="1524000" cy="457200"/>
          </a:xfrm>
          <a:prstGeom prst="leftArrow">
            <a:avLst>
              <a:gd name="adj1" fmla="val 50000"/>
              <a:gd name="adj2" fmla="val 8333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s-E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46504" name="Text Box 8"/>
          <p:cNvSpPr txBox="1">
            <a:spLocks noChangeArrowheads="1"/>
          </p:cNvSpPr>
          <p:nvPr/>
        </p:nvSpPr>
        <p:spPr bwMode="auto">
          <a:xfrm>
            <a:off x="1828800" y="3429001"/>
            <a:ext cx="2057400" cy="13239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2000">
                <a:solidFill>
                  <a:srgbClr val="000000"/>
                </a:solidFill>
                <a:latin typeface="Times New Roman" pitchFamily="18" charset="0"/>
              </a:rPr>
              <a:t>Fibra Insoluble: Favorece el tránsito intestinal. Estreñimiento</a:t>
            </a:r>
          </a:p>
        </p:txBody>
      </p:sp>
      <p:pic>
        <p:nvPicPr>
          <p:cNvPr id="9" name="8 Imagen" descr="logo sin fond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72264" y="6207413"/>
            <a:ext cx="1656184" cy="45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951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6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6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746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46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46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746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46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46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6499" grpId="0" animBg="1"/>
      <p:bldP spid="746500" grpId="0" animBg="1" autoUpdateAnimBg="0"/>
      <p:bldP spid="746503" grpId="0" animBg="1"/>
      <p:bldP spid="746504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1 Marcador de fecha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DBEA3B5-3150-47DB-A254-8C7F7B509BAD}" type="datetime1">
              <a:rPr lang="en-US" sz="1400">
                <a:solidFill>
                  <a:srgbClr val="DEDEE0"/>
                </a:solidFill>
              </a:rPr>
              <a:pPr>
                <a:defRPr/>
              </a:pPr>
              <a:t>12/15/2025</a:t>
            </a:fld>
            <a:endParaRPr lang="en-US" sz="1400">
              <a:solidFill>
                <a:srgbClr val="DEDEE0"/>
              </a:solidFill>
            </a:endParaRPr>
          </a:p>
        </p:txBody>
      </p:sp>
      <p:sp>
        <p:nvSpPr>
          <p:cNvPr id="61443" name="2 Marcador de pie de página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z="1800">
                <a:solidFill>
                  <a:srgbClr val="DEDEE0"/>
                </a:solidFill>
                <a:latin typeface="Times New Roman" pitchFamily="18" charset="0"/>
              </a:rPr>
              <a:t>INDESPAN SL</a:t>
            </a:r>
            <a:endParaRPr lang="en-US" sz="1400">
              <a:solidFill>
                <a:srgbClr val="DEDEE0"/>
              </a:solidFill>
              <a:latin typeface="Times New Roman" pitchFamily="18" charset="0"/>
            </a:endParaRPr>
          </a:p>
        </p:txBody>
      </p:sp>
      <p:sp>
        <p:nvSpPr>
          <p:cNvPr id="749570" name="AutoShape 2" descr="Papel seda azul"/>
          <p:cNvSpPr>
            <a:spLocks noChangeArrowheads="1"/>
          </p:cNvSpPr>
          <p:nvPr/>
        </p:nvSpPr>
        <p:spPr bwMode="auto">
          <a:xfrm>
            <a:off x="3810000" y="3886200"/>
            <a:ext cx="1905000" cy="609600"/>
          </a:xfrm>
          <a:prstGeom prst="roundRect">
            <a:avLst>
              <a:gd name="adj" fmla="val 16667"/>
            </a:avLst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s-ES_tradnl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BAJA INGESTA </a:t>
            </a:r>
          </a:p>
          <a:p>
            <a:pPr algn="ctr" eaLnBrk="0" hangingPunct="0">
              <a:defRPr/>
            </a:pPr>
            <a:r>
              <a:rPr lang="es-ES_tradnl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DE FIBRA</a:t>
            </a:r>
            <a:endParaRPr lang="es-ES_tradnl" sz="1600" b="1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61445" name="Rectangle 3" descr="Papel seda rosa"/>
          <p:cNvSpPr>
            <a:spLocks noChangeArrowheads="1"/>
          </p:cNvSpPr>
          <p:nvPr/>
        </p:nvSpPr>
        <p:spPr bwMode="auto">
          <a:xfrm>
            <a:off x="2590800" y="2971800"/>
            <a:ext cx="1676400" cy="533400"/>
          </a:xfrm>
          <a:prstGeom prst="rect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s-ES_tradnl" sz="1400">
                <a:solidFill>
                  <a:srgbClr val="000000"/>
                </a:solidFill>
                <a:latin typeface="Times New Roman" pitchFamily="18" charset="0"/>
              </a:rPr>
              <a:t>Excesiva ingesta de </a:t>
            </a:r>
          </a:p>
          <a:p>
            <a:pPr algn="ctr" eaLnBrk="0" hangingPunct="0"/>
            <a:r>
              <a:rPr lang="es-ES_tradnl" sz="1400">
                <a:solidFill>
                  <a:srgbClr val="000000"/>
                </a:solidFill>
                <a:latin typeface="Times New Roman" pitchFamily="18" charset="0"/>
              </a:rPr>
              <a:t>H de C refinados</a:t>
            </a:r>
            <a:endParaRPr lang="es-ES_tradnl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446" name="Text Box 4" descr="Papel seda rosa"/>
          <p:cNvSpPr txBox="1">
            <a:spLocks noChangeArrowheads="1"/>
          </p:cNvSpPr>
          <p:nvPr/>
        </p:nvSpPr>
        <p:spPr bwMode="auto">
          <a:xfrm>
            <a:off x="1828800" y="2362200"/>
            <a:ext cx="2514600" cy="336550"/>
          </a:xfrm>
          <a:prstGeom prst="rect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1600">
                <a:solidFill>
                  <a:srgbClr val="000000"/>
                </a:solidFill>
                <a:latin typeface="Times New Roman" pitchFamily="18" charset="0"/>
              </a:rPr>
              <a:t>Insuficiencia </a:t>
            </a:r>
            <a:r>
              <a:rPr lang="es-ES_tradnl" sz="1400">
                <a:solidFill>
                  <a:srgbClr val="000000"/>
                </a:solidFill>
                <a:latin typeface="Times New Roman" pitchFamily="18" charset="0"/>
              </a:rPr>
              <a:t>pancreática</a:t>
            </a:r>
          </a:p>
        </p:txBody>
      </p:sp>
      <p:sp>
        <p:nvSpPr>
          <p:cNvPr id="61447" name="AutoShape 5" descr="Papel seda rosa"/>
          <p:cNvSpPr>
            <a:spLocks noChangeArrowheads="1"/>
          </p:cNvSpPr>
          <p:nvPr/>
        </p:nvSpPr>
        <p:spPr bwMode="auto">
          <a:xfrm>
            <a:off x="1905000" y="1752600"/>
            <a:ext cx="1676400" cy="381000"/>
          </a:xfrm>
          <a:prstGeom prst="roundRect">
            <a:avLst>
              <a:gd name="adj" fmla="val 16667"/>
            </a:avLst>
          </a:pr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s-ES_tradnl" b="1">
                <a:solidFill>
                  <a:srgbClr val="000000"/>
                </a:solidFill>
                <a:latin typeface="Times New Roman" pitchFamily="18" charset="0"/>
              </a:rPr>
              <a:t>DIABETES</a:t>
            </a:r>
            <a:endParaRPr lang="es-ES_tradnl" b="1">
              <a:solidFill>
                <a:srgbClr val="DEDEE0"/>
              </a:solidFill>
              <a:latin typeface="Times New Roman" pitchFamily="18" charset="0"/>
            </a:endParaRPr>
          </a:p>
        </p:txBody>
      </p:sp>
      <p:sp>
        <p:nvSpPr>
          <p:cNvPr id="61448" name="Line 6"/>
          <p:cNvSpPr>
            <a:spLocks noChangeShapeType="1"/>
          </p:cNvSpPr>
          <p:nvPr/>
        </p:nvSpPr>
        <p:spPr bwMode="auto">
          <a:xfrm flipH="1" flipV="1">
            <a:off x="3886200" y="358140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1449" name="Line 7"/>
          <p:cNvSpPr>
            <a:spLocks noChangeShapeType="1"/>
          </p:cNvSpPr>
          <p:nvPr/>
        </p:nvSpPr>
        <p:spPr bwMode="auto">
          <a:xfrm flipH="1" flipV="1">
            <a:off x="3048000" y="28194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1450" name="Line 8"/>
          <p:cNvSpPr>
            <a:spLocks noChangeShapeType="1"/>
          </p:cNvSpPr>
          <p:nvPr/>
        </p:nvSpPr>
        <p:spPr bwMode="auto">
          <a:xfrm flipH="1" flipV="1">
            <a:off x="2590800" y="2209800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1451" name="Text Box 9"/>
          <p:cNvSpPr txBox="1">
            <a:spLocks noChangeArrowheads="1"/>
          </p:cNvSpPr>
          <p:nvPr/>
        </p:nvSpPr>
        <p:spPr bwMode="auto">
          <a:xfrm>
            <a:off x="4572000" y="2971800"/>
            <a:ext cx="1447800" cy="523220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1400">
                <a:solidFill>
                  <a:srgbClr val="000000"/>
                </a:solidFill>
                <a:latin typeface="Times New Roman" pitchFamily="18" charset="0"/>
              </a:rPr>
              <a:t>Dieta de alta densidad calórica</a:t>
            </a:r>
          </a:p>
        </p:txBody>
      </p:sp>
      <p:sp>
        <p:nvSpPr>
          <p:cNvPr id="61452" name="Text Box 10"/>
          <p:cNvSpPr txBox="1">
            <a:spLocks noChangeArrowheads="1"/>
          </p:cNvSpPr>
          <p:nvPr/>
        </p:nvSpPr>
        <p:spPr bwMode="auto">
          <a:xfrm>
            <a:off x="4632325" y="2373313"/>
            <a:ext cx="1963738" cy="304800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ES_tradnl" sz="1400">
                <a:solidFill>
                  <a:srgbClr val="000000"/>
                </a:solidFill>
                <a:latin typeface="Times New Roman" pitchFamily="18" charset="0"/>
              </a:rPr>
              <a:t>Aporte calórico excesivo</a:t>
            </a:r>
          </a:p>
        </p:txBody>
      </p:sp>
      <p:sp>
        <p:nvSpPr>
          <p:cNvPr id="61453" name="Text Box 11"/>
          <p:cNvSpPr txBox="1">
            <a:spLocks noChangeArrowheads="1"/>
          </p:cNvSpPr>
          <p:nvPr/>
        </p:nvSpPr>
        <p:spPr bwMode="auto">
          <a:xfrm>
            <a:off x="4556126" y="1814513"/>
            <a:ext cx="1243013" cy="336550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ES_tradnl" sz="1600" b="1">
                <a:solidFill>
                  <a:srgbClr val="000000"/>
                </a:solidFill>
                <a:latin typeface="Times New Roman" pitchFamily="18" charset="0"/>
              </a:rPr>
              <a:t>OBESIDAD</a:t>
            </a:r>
          </a:p>
        </p:txBody>
      </p:sp>
      <p:sp>
        <p:nvSpPr>
          <p:cNvPr id="61454" name="Line 12"/>
          <p:cNvSpPr>
            <a:spLocks noChangeShapeType="1"/>
          </p:cNvSpPr>
          <p:nvPr/>
        </p:nvSpPr>
        <p:spPr bwMode="auto">
          <a:xfrm flipV="1">
            <a:off x="4724400" y="3505200"/>
            <a:ext cx="76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1455" name="Line 13"/>
          <p:cNvSpPr>
            <a:spLocks noChangeShapeType="1"/>
          </p:cNvSpPr>
          <p:nvPr/>
        </p:nvSpPr>
        <p:spPr bwMode="auto">
          <a:xfrm flipV="1">
            <a:off x="4953000" y="2667000"/>
            <a:ext cx="76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1456" name="Line 14"/>
          <p:cNvSpPr>
            <a:spLocks noChangeShapeType="1"/>
          </p:cNvSpPr>
          <p:nvPr/>
        </p:nvSpPr>
        <p:spPr bwMode="auto">
          <a:xfrm flipV="1">
            <a:off x="5181600" y="2133600"/>
            <a:ext cx="76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1457" name="Text Box 15"/>
          <p:cNvSpPr txBox="1">
            <a:spLocks noChangeArrowheads="1"/>
          </p:cNvSpPr>
          <p:nvPr/>
        </p:nvSpPr>
        <p:spPr bwMode="auto">
          <a:xfrm>
            <a:off x="6629400" y="3048000"/>
            <a:ext cx="1752600" cy="304800"/>
          </a:xfrm>
          <a:prstGeom prst="rect">
            <a:avLst/>
          </a:prstGeom>
          <a:solidFill>
            <a:srgbClr val="FF00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1400">
                <a:solidFill>
                  <a:srgbClr val="000000"/>
                </a:solidFill>
                <a:latin typeface="Times New Roman" pitchFamily="18" charset="0"/>
              </a:rPr>
              <a:t>Alta ingesta de grasa</a:t>
            </a:r>
          </a:p>
        </p:txBody>
      </p:sp>
      <p:sp>
        <p:nvSpPr>
          <p:cNvPr id="61458" name="Text Box 16"/>
          <p:cNvSpPr txBox="1">
            <a:spLocks noChangeArrowheads="1"/>
          </p:cNvSpPr>
          <p:nvPr/>
        </p:nvSpPr>
        <p:spPr bwMode="auto">
          <a:xfrm>
            <a:off x="7070726" y="2119314"/>
            <a:ext cx="1687513" cy="581025"/>
          </a:xfrm>
          <a:prstGeom prst="rect">
            <a:avLst/>
          </a:prstGeom>
          <a:solidFill>
            <a:srgbClr val="FF00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ES_tradnl" sz="1600" b="1">
                <a:solidFill>
                  <a:srgbClr val="000000"/>
                </a:solidFill>
                <a:latin typeface="Times New Roman" pitchFamily="18" charset="0"/>
              </a:rPr>
              <a:t>CARDIOPATIA </a:t>
            </a:r>
          </a:p>
          <a:p>
            <a:pPr eaLnBrk="0" hangingPunct="0"/>
            <a:r>
              <a:rPr lang="es-ES_tradnl" sz="1600" b="1">
                <a:solidFill>
                  <a:srgbClr val="000000"/>
                </a:solidFill>
                <a:latin typeface="Times New Roman" pitchFamily="18" charset="0"/>
              </a:rPr>
              <a:t>CORONARIA</a:t>
            </a:r>
          </a:p>
        </p:txBody>
      </p:sp>
      <p:sp>
        <p:nvSpPr>
          <p:cNvPr id="61459" name="Line 17"/>
          <p:cNvSpPr>
            <a:spLocks noChangeShapeType="1"/>
          </p:cNvSpPr>
          <p:nvPr/>
        </p:nvSpPr>
        <p:spPr bwMode="auto">
          <a:xfrm>
            <a:off x="6019800" y="32004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1460" name="Line 18"/>
          <p:cNvSpPr>
            <a:spLocks noChangeShapeType="1"/>
          </p:cNvSpPr>
          <p:nvPr/>
        </p:nvSpPr>
        <p:spPr bwMode="auto">
          <a:xfrm flipV="1">
            <a:off x="7620000" y="2743200"/>
            <a:ext cx="76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49587" name="Text Box 19"/>
          <p:cNvSpPr txBox="1">
            <a:spLocks noChangeArrowheads="1"/>
          </p:cNvSpPr>
          <p:nvPr/>
        </p:nvSpPr>
        <p:spPr bwMode="auto">
          <a:xfrm>
            <a:off x="2574925" y="574676"/>
            <a:ext cx="7477624" cy="830997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ES_tradnl" sz="2400" b="1">
                <a:solidFill>
                  <a:srgbClr val="000000"/>
                </a:solidFill>
                <a:latin typeface="Times New Roman" pitchFamily="18" charset="0"/>
              </a:rPr>
              <a:t>PROBLEMAS RELACIONADOS CON LA INGESTA </a:t>
            </a:r>
          </a:p>
          <a:p>
            <a:pPr eaLnBrk="0" hangingPunct="0"/>
            <a:r>
              <a:rPr lang="es-ES_tradnl" sz="2400" b="1">
                <a:solidFill>
                  <a:srgbClr val="000000"/>
                </a:solidFill>
                <a:latin typeface="Times New Roman" pitchFamily="18" charset="0"/>
              </a:rPr>
              <a:t>INSUFICIENTE DE FIBRA</a:t>
            </a:r>
          </a:p>
        </p:txBody>
      </p:sp>
      <p:sp>
        <p:nvSpPr>
          <p:cNvPr id="61462" name="Line 20"/>
          <p:cNvSpPr>
            <a:spLocks noChangeShapeType="1"/>
          </p:cNvSpPr>
          <p:nvPr/>
        </p:nvSpPr>
        <p:spPr bwMode="auto">
          <a:xfrm>
            <a:off x="5715000" y="41148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1463" name="Text Box 21" descr="Papiro"/>
          <p:cNvSpPr txBox="1">
            <a:spLocks noChangeArrowheads="1"/>
          </p:cNvSpPr>
          <p:nvPr/>
        </p:nvSpPr>
        <p:spPr bwMode="auto">
          <a:xfrm>
            <a:off x="6248400" y="3886200"/>
            <a:ext cx="1905000" cy="738664"/>
          </a:xfrm>
          <a:prstGeom prst="rect">
            <a:avLst/>
          </a:prstGeom>
          <a:blipFill dpi="0" rotWithShape="0">
            <a:blip r:embed="rId5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s-ES_tradnl" sz="1400">
                <a:solidFill>
                  <a:srgbClr val="000000"/>
                </a:solidFill>
                <a:latin typeface="Times New Roman" pitchFamily="18" charset="0"/>
              </a:rPr>
              <a:t>Menor volumen</a:t>
            </a:r>
          </a:p>
          <a:p>
            <a:pPr eaLnBrk="0" hangingPunct="0"/>
            <a:r>
              <a:rPr lang="es-ES_tradnl" sz="1400">
                <a:solidFill>
                  <a:srgbClr val="000000"/>
                </a:solidFill>
                <a:latin typeface="Times New Roman" pitchFamily="18" charset="0"/>
              </a:rPr>
              <a:t>contenido intestinal</a:t>
            </a:r>
          </a:p>
          <a:p>
            <a:pPr eaLnBrk="0" hangingPunct="0"/>
            <a:endParaRPr lang="es-ES_tradnl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464" name="Text Box 22" descr="Papiro"/>
          <p:cNvSpPr txBox="1">
            <a:spLocks noChangeArrowheads="1"/>
          </p:cNvSpPr>
          <p:nvPr/>
        </p:nvSpPr>
        <p:spPr bwMode="auto">
          <a:xfrm>
            <a:off x="8382000" y="3581400"/>
            <a:ext cx="1612900" cy="304800"/>
          </a:xfrm>
          <a:prstGeom prst="rect">
            <a:avLst/>
          </a:prstGeom>
          <a:blipFill dpi="0" rotWithShape="0">
            <a:blip r:embed="rId5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ES_tradnl" sz="1400">
                <a:solidFill>
                  <a:srgbClr val="000000"/>
                </a:solidFill>
                <a:latin typeface="Times New Roman" pitchFamily="18" charset="0"/>
              </a:rPr>
              <a:t>Menor estimulación</a:t>
            </a:r>
          </a:p>
        </p:txBody>
      </p:sp>
      <p:sp>
        <p:nvSpPr>
          <p:cNvPr id="61465" name="Text Box 23" descr="Papiro"/>
          <p:cNvSpPr txBox="1">
            <a:spLocks noChangeArrowheads="1"/>
          </p:cNvSpPr>
          <p:nvPr/>
        </p:nvSpPr>
        <p:spPr bwMode="auto">
          <a:xfrm>
            <a:off x="8458200" y="4114800"/>
            <a:ext cx="1384300" cy="304800"/>
          </a:xfrm>
          <a:prstGeom prst="rect">
            <a:avLst/>
          </a:prstGeom>
          <a:blipFill dpi="0" rotWithShape="0">
            <a:blip r:embed="rId5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ES_tradnl" sz="1400">
                <a:solidFill>
                  <a:srgbClr val="000000"/>
                </a:solidFill>
                <a:latin typeface="Times New Roman" pitchFamily="18" charset="0"/>
              </a:rPr>
              <a:t>Menor motilidad</a:t>
            </a:r>
          </a:p>
        </p:txBody>
      </p:sp>
      <p:sp>
        <p:nvSpPr>
          <p:cNvPr id="61466" name="Text Box 24" descr="Papiro"/>
          <p:cNvSpPr txBox="1">
            <a:spLocks noChangeArrowheads="1"/>
          </p:cNvSpPr>
          <p:nvPr/>
        </p:nvSpPr>
        <p:spPr bwMode="auto">
          <a:xfrm>
            <a:off x="8534400" y="4648200"/>
            <a:ext cx="1176338" cy="304800"/>
          </a:xfrm>
          <a:prstGeom prst="rect">
            <a:avLst/>
          </a:prstGeom>
          <a:blipFill dpi="0" rotWithShape="0">
            <a:blip r:embed="rId5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s-ES_tradnl" sz="1400">
                <a:solidFill>
                  <a:srgbClr val="000000"/>
                </a:solidFill>
                <a:latin typeface="Times New Roman" pitchFamily="18" charset="0"/>
              </a:rPr>
              <a:t>Tránsito lento</a:t>
            </a:r>
          </a:p>
        </p:txBody>
      </p:sp>
      <p:sp>
        <p:nvSpPr>
          <p:cNvPr id="61467" name="Text Box 25"/>
          <p:cNvSpPr txBox="1">
            <a:spLocks noChangeArrowheads="1"/>
          </p:cNvSpPr>
          <p:nvPr/>
        </p:nvSpPr>
        <p:spPr bwMode="auto">
          <a:xfrm>
            <a:off x="2057400" y="4495800"/>
            <a:ext cx="1295400" cy="523220"/>
          </a:xfrm>
          <a:prstGeom prst="rect">
            <a:avLst/>
          </a:prstGeom>
          <a:solidFill>
            <a:srgbClr val="66FF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1400">
                <a:solidFill>
                  <a:srgbClr val="000000"/>
                </a:solidFill>
                <a:latin typeface="Times New Roman" pitchFamily="18" charset="0"/>
              </a:rPr>
              <a:t>Fermentación prolongada</a:t>
            </a:r>
          </a:p>
        </p:txBody>
      </p:sp>
      <p:sp>
        <p:nvSpPr>
          <p:cNvPr id="61468" name="Line 26"/>
          <p:cNvSpPr>
            <a:spLocks noChangeShapeType="1"/>
          </p:cNvSpPr>
          <p:nvPr/>
        </p:nvSpPr>
        <p:spPr bwMode="auto">
          <a:xfrm flipH="1">
            <a:off x="3429000" y="4800600"/>
            <a:ext cx="502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1469" name="Text Box 27"/>
          <p:cNvSpPr txBox="1">
            <a:spLocks noChangeArrowheads="1"/>
          </p:cNvSpPr>
          <p:nvPr/>
        </p:nvSpPr>
        <p:spPr bwMode="auto">
          <a:xfrm>
            <a:off x="2057401" y="5105400"/>
            <a:ext cx="1592103" cy="523220"/>
          </a:xfrm>
          <a:prstGeom prst="rect">
            <a:avLst/>
          </a:prstGeom>
          <a:solidFill>
            <a:srgbClr val="66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ES_tradnl" sz="1400">
                <a:solidFill>
                  <a:srgbClr val="000000"/>
                </a:solidFill>
                <a:latin typeface="Times New Roman" pitchFamily="18" charset="0"/>
              </a:rPr>
              <a:t>Alta concentración </a:t>
            </a:r>
          </a:p>
          <a:p>
            <a:pPr eaLnBrk="0" hangingPunct="0"/>
            <a:r>
              <a:rPr lang="es-ES_tradnl" sz="1400">
                <a:solidFill>
                  <a:srgbClr val="000000"/>
                </a:solidFill>
                <a:latin typeface="Times New Roman" pitchFamily="18" charset="0"/>
              </a:rPr>
              <a:t>de metabolitos</a:t>
            </a:r>
          </a:p>
        </p:txBody>
      </p:sp>
      <p:sp>
        <p:nvSpPr>
          <p:cNvPr id="61470" name="Text Box 28"/>
          <p:cNvSpPr txBox="1">
            <a:spLocks noChangeArrowheads="1"/>
          </p:cNvSpPr>
          <p:nvPr/>
        </p:nvSpPr>
        <p:spPr bwMode="auto">
          <a:xfrm>
            <a:off x="1965326" y="5726113"/>
            <a:ext cx="1890261" cy="523220"/>
          </a:xfrm>
          <a:prstGeom prst="rect">
            <a:avLst/>
          </a:prstGeom>
          <a:solidFill>
            <a:srgbClr val="66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ES_tradnl" sz="1400">
                <a:solidFill>
                  <a:srgbClr val="000000"/>
                </a:solidFill>
                <a:latin typeface="Times New Roman" pitchFamily="18" charset="0"/>
              </a:rPr>
              <a:t>Exposición prolongada </a:t>
            </a:r>
          </a:p>
          <a:p>
            <a:pPr eaLnBrk="0" hangingPunct="0"/>
            <a:r>
              <a:rPr lang="es-ES_tradnl" sz="1400">
                <a:solidFill>
                  <a:srgbClr val="000000"/>
                </a:solidFill>
                <a:latin typeface="Times New Roman" pitchFamily="18" charset="0"/>
              </a:rPr>
              <a:t>de las mucosas</a:t>
            </a:r>
          </a:p>
        </p:txBody>
      </p:sp>
      <p:sp>
        <p:nvSpPr>
          <p:cNvPr id="61471" name="Text Box 29"/>
          <p:cNvSpPr txBox="1">
            <a:spLocks noChangeArrowheads="1"/>
          </p:cNvSpPr>
          <p:nvPr/>
        </p:nvSpPr>
        <p:spPr bwMode="auto">
          <a:xfrm>
            <a:off x="4098925" y="5116513"/>
            <a:ext cx="2393950" cy="304800"/>
          </a:xfrm>
          <a:prstGeom prst="rect">
            <a:avLst/>
          </a:prstGeom>
          <a:solidFill>
            <a:srgbClr val="66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ES_tradnl" sz="1400">
                <a:solidFill>
                  <a:srgbClr val="000000"/>
                </a:solidFill>
                <a:latin typeface="Times New Roman" pitchFamily="18" charset="0"/>
              </a:rPr>
              <a:t>Reducción de materia orgánica</a:t>
            </a:r>
          </a:p>
        </p:txBody>
      </p:sp>
      <p:sp>
        <p:nvSpPr>
          <p:cNvPr id="61472" name="Text Box 30" descr="Papiro"/>
          <p:cNvSpPr txBox="1">
            <a:spLocks noChangeArrowheads="1"/>
          </p:cNvSpPr>
          <p:nvPr/>
        </p:nvSpPr>
        <p:spPr bwMode="auto">
          <a:xfrm>
            <a:off x="7086600" y="5105400"/>
            <a:ext cx="2209800" cy="304800"/>
          </a:xfrm>
          <a:prstGeom prst="rect">
            <a:avLst/>
          </a:prstGeom>
          <a:blipFill dpi="0" rotWithShape="0">
            <a:blip r:embed="rId5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1400">
                <a:solidFill>
                  <a:srgbClr val="000000"/>
                </a:solidFill>
                <a:latin typeface="Times New Roman" pitchFamily="18" charset="0"/>
              </a:rPr>
              <a:t>Mayor absorción de agua</a:t>
            </a:r>
          </a:p>
        </p:txBody>
      </p:sp>
      <p:sp>
        <p:nvSpPr>
          <p:cNvPr id="61473" name="Text Box 31" descr="Papiro"/>
          <p:cNvSpPr txBox="1">
            <a:spLocks noChangeArrowheads="1"/>
          </p:cNvSpPr>
          <p:nvPr/>
        </p:nvSpPr>
        <p:spPr bwMode="auto">
          <a:xfrm>
            <a:off x="6934200" y="5715000"/>
            <a:ext cx="2209800" cy="304800"/>
          </a:xfrm>
          <a:prstGeom prst="rect">
            <a:avLst/>
          </a:prstGeom>
          <a:blipFill dpi="0" rotWithShape="0">
            <a:blip r:embed="rId5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1400">
                <a:solidFill>
                  <a:srgbClr val="000000"/>
                </a:solidFill>
                <a:latin typeface="Times New Roman" pitchFamily="18" charset="0"/>
              </a:rPr>
              <a:t>Mayor presión intraluminal</a:t>
            </a:r>
          </a:p>
        </p:txBody>
      </p:sp>
      <p:sp>
        <p:nvSpPr>
          <p:cNvPr id="61474" name="AutoShape 32" descr="Papiro"/>
          <p:cNvSpPr>
            <a:spLocks noChangeArrowheads="1"/>
          </p:cNvSpPr>
          <p:nvPr/>
        </p:nvSpPr>
        <p:spPr bwMode="auto">
          <a:xfrm>
            <a:off x="6248400" y="6248400"/>
            <a:ext cx="1752600" cy="457200"/>
          </a:xfrm>
          <a:prstGeom prst="roundRect">
            <a:avLst>
              <a:gd name="adj" fmla="val 16667"/>
            </a:avLst>
          </a:prstGeom>
          <a:blipFill dpi="0" rotWithShape="0">
            <a:blip r:embed="rId5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s-ES_tradnl" sz="1400" b="1">
                <a:solidFill>
                  <a:srgbClr val="000000"/>
                </a:solidFill>
                <a:latin typeface="Times New Roman" pitchFamily="18" charset="0"/>
              </a:rPr>
              <a:t>DIVERTICULOSIS</a:t>
            </a:r>
          </a:p>
        </p:txBody>
      </p:sp>
      <p:sp>
        <p:nvSpPr>
          <p:cNvPr id="61475" name="AutoShape 33"/>
          <p:cNvSpPr>
            <a:spLocks noChangeArrowheads="1"/>
          </p:cNvSpPr>
          <p:nvPr/>
        </p:nvSpPr>
        <p:spPr bwMode="auto">
          <a:xfrm>
            <a:off x="8534400" y="6324600"/>
            <a:ext cx="1828800" cy="304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s-ES_tradnl" sz="1400" b="1">
                <a:solidFill>
                  <a:srgbClr val="000000"/>
                </a:solidFill>
                <a:latin typeface="Times New Roman" pitchFamily="18" charset="0"/>
              </a:rPr>
              <a:t>ESTREÑIMIENTO</a:t>
            </a:r>
          </a:p>
        </p:txBody>
      </p:sp>
      <p:sp>
        <p:nvSpPr>
          <p:cNvPr id="61476" name="AutoShape 34"/>
          <p:cNvSpPr>
            <a:spLocks noChangeArrowheads="1"/>
          </p:cNvSpPr>
          <p:nvPr/>
        </p:nvSpPr>
        <p:spPr bwMode="auto">
          <a:xfrm>
            <a:off x="3886200" y="6096000"/>
            <a:ext cx="1828800" cy="533400"/>
          </a:xfrm>
          <a:prstGeom prst="roundRect">
            <a:avLst>
              <a:gd name="adj" fmla="val 16667"/>
            </a:avLst>
          </a:prstGeom>
          <a:solidFill>
            <a:srgbClr val="66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s-ES_tradnl" sz="1400" b="1">
                <a:solidFill>
                  <a:srgbClr val="000000"/>
                </a:solidFill>
                <a:latin typeface="Times New Roman" pitchFamily="18" charset="0"/>
              </a:rPr>
              <a:t>CANCER DE COLON</a:t>
            </a:r>
          </a:p>
        </p:txBody>
      </p:sp>
      <p:sp>
        <p:nvSpPr>
          <p:cNvPr id="61477" name="Line 35"/>
          <p:cNvSpPr>
            <a:spLocks noChangeShapeType="1"/>
          </p:cNvSpPr>
          <p:nvPr/>
        </p:nvSpPr>
        <p:spPr bwMode="auto">
          <a:xfrm>
            <a:off x="2667000" y="50292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1478" name="Line 36"/>
          <p:cNvSpPr>
            <a:spLocks noChangeShapeType="1"/>
          </p:cNvSpPr>
          <p:nvPr/>
        </p:nvSpPr>
        <p:spPr bwMode="auto">
          <a:xfrm>
            <a:off x="2743200" y="56388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1479" name="Line 37"/>
          <p:cNvSpPr>
            <a:spLocks noChangeShapeType="1"/>
          </p:cNvSpPr>
          <p:nvPr/>
        </p:nvSpPr>
        <p:spPr bwMode="auto">
          <a:xfrm>
            <a:off x="2895600" y="6324600"/>
            <a:ext cx="914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1480" name="Line 38"/>
          <p:cNvSpPr>
            <a:spLocks noChangeShapeType="1"/>
          </p:cNvSpPr>
          <p:nvPr/>
        </p:nvSpPr>
        <p:spPr bwMode="auto">
          <a:xfrm>
            <a:off x="3352800" y="4876800"/>
            <a:ext cx="1676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1481" name="Line 39"/>
          <p:cNvSpPr>
            <a:spLocks noChangeShapeType="1"/>
          </p:cNvSpPr>
          <p:nvPr/>
        </p:nvSpPr>
        <p:spPr bwMode="auto">
          <a:xfrm flipH="1">
            <a:off x="3657600" y="5257800"/>
            <a:ext cx="457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1482" name="Line 40"/>
          <p:cNvSpPr>
            <a:spLocks noChangeShapeType="1"/>
          </p:cNvSpPr>
          <p:nvPr/>
        </p:nvSpPr>
        <p:spPr bwMode="auto">
          <a:xfrm flipV="1">
            <a:off x="7391400" y="3657600"/>
            <a:ext cx="914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1483" name="Line 41"/>
          <p:cNvSpPr>
            <a:spLocks noChangeShapeType="1"/>
          </p:cNvSpPr>
          <p:nvPr/>
        </p:nvSpPr>
        <p:spPr bwMode="auto">
          <a:xfrm>
            <a:off x="9144000" y="3886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1484" name="Line 42"/>
          <p:cNvSpPr>
            <a:spLocks noChangeShapeType="1"/>
          </p:cNvSpPr>
          <p:nvPr/>
        </p:nvSpPr>
        <p:spPr bwMode="auto">
          <a:xfrm>
            <a:off x="9144000" y="4419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1485" name="Line 43"/>
          <p:cNvSpPr>
            <a:spLocks noChangeShapeType="1"/>
          </p:cNvSpPr>
          <p:nvPr/>
        </p:nvSpPr>
        <p:spPr bwMode="auto">
          <a:xfrm flipH="1">
            <a:off x="7772400" y="5334000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1486" name="Line 44"/>
          <p:cNvSpPr>
            <a:spLocks noChangeShapeType="1"/>
          </p:cNvSpPr>
          <p:nvPr/>
        </p:nvSpPr>
        <p:spPr bwMode="auto">
          <a:xfrm flipH="1">
            <a:off x="7162800" y="6019800"/>
            <a:ext cx="381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1487" name="Line 45"/>
          <p:cNvSpPr>
            <a:spLocks noChangeShapeType="1"/>
          </p:cNvSpPr>
          <p:nvPr/>
        </p:nvSpPr>
        <p:spPr bwMode="auto">
          <a:xfrm flipH="1">
            <a:off x="8610600" y="4953000"/>
            <a:ext cx="457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1488" name="Line 46"/>
          <p:cNvSpPr>
            <a:spLocks noChangeShapeType="1"/>
          </p:cNvSpPr>
          <p:nvPr/>
        </p:nvSpPr>
        <p:spPr bwMode="auto">
          <a:xfrm>
            <a:off x="9448800" y="495300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49" name="48 Imagen" descr="logo sin fond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472264" y="1484784"/>
            <a:ext cx="1656184" cy="45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069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49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49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49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495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9587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1 Marcador de fecha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54B9036-B647-48B6-B756-1350CC936E11}" type="datetime1">
              <a:rPr lang="en-US" sz="1400">
                <a:solidFill>
                  <a:srgbClr val="DEDEE0"/>
                </a:solidFill>
              </a:rPr>
              <a:pPr>
                <a:defRPr/>
              </a:pPr>
              <a:t>12/15/2025</a:t>
            </a:fld>
            <a:endParaRPr lang="en-US" sz="1400">
              <a:solidFill>
                <a:srgbClr val="DEDEE0"/>
              </a:solidFill>
            </a:endParaRPr>
          </a:p>
        </p:txBody>
      </p:sp>
      <p:sp>
        <p:nvSpPr>
          <p:cNvPr id="64515" name="2 Marcador de pie de página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z="1800">
                <a:solidFill>
                  <a:srgbClr val="DEDEE0"/>
                </a:solidFill>
                <a:latin typeface="Times New Roman" pitchFamily="18" charset="0"/>
              </a:rPr>
              <a:t>INDESPAN SL</a:t>
            </a:r>
            <a:endParaRPr lang="en-US" sz="1400">
              <a:solidFill>
                <a:srgbClr val="DEDEE0"/>
              </a:solidFill>
              <a:latin typeface="Times New Roman" pitchFamily="18" charset="0"/>
            </a:endParaRPr>
          </a:p>
        </p:txBody>
      </p:sp>
      <p:sp>
        <p:nvSpPr>
          <p:cNvPr id="772098" name="AutoShape 2"/>
          <p:cNvSpPr>
            <a:spLocks noChangeArrowheads="1"/>
          </p:cNvSpPr>
          <p:nvPr/>
        </p:nvSpPr>
        <p:spPr bwMode="auto">
          <a:xfrm>
            <a:off x="2362200" y="1905001"/>
            <a:ext cx="4610100" cy="3960813"/>
          </a:xfrm>
          <a:prstGeom prst="triangle">
            <a:avLst>
              <a:gd name="adj" fmla="val 49880"/>
            </a:avLst>
          </a:prstGeom>
          <a:solidFill>
            <a:srgbClr val="FCF274"/>
          </a:solidFill>
          <a:ln w="12700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hangingPunct="0">
              <a:spcBef>
                <a:spcPct val="50000"/>
              </a:spcBef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72099" name="Rectangle 3"/>
          <p:cNvSpPr>
            <a:spLocks noChangeArrowheads="1"/>
          </p:cNvSpPr>
          <p:nvPr/>
        </p:nvSpPr>
        <p:spPr bwMode="auto">
          <a:xfrm>
            <a:off x="4164013" y="3346451"/>
            <a:ext cx="971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b="1">
                <a:solidFill>
                  <a:srgbClr val="000000"/>
                </a:solidFill>
                <a:latin typeface="Stempel Garamond" pitchFamily="18" charset="0"/>
              </a:rPr>
              <a:t>Taninos</a:t>
            </a:r>
          </a:p>
        </p:txBody>
      </p:sp>
      <p:sp>
        <p:nvSpPr>
          <p:cNvPr id="772100" name="Rectangle 4"/>
          <p:cNvSpPr>
            <a:spLocks noChangeArrowheads="1"/>
          </p:cNvSpPr>
          <p:nvPr/>
        </p:nvSpPr>
        <p:spPr bwMode="auto">
          <a:xfrm>
            <a:off x="4211638" y="2525713"/>
            <a:ext cx="831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b="1">
                <a:solidFill>
                  <a:srgbClr val="000000"/>
                </a:solidFill>
                <a:latin typeface="Stempel Garamond" pitchFamily="18" charset="0"/>
              </a:rPr>
              <a:t>Pinitol</a:t>
            </a:r>
          </a:p>
        </p:txBody>
      </p:sp>
      <p:sp>
        <p:nvSpPr>
          <p:cNvPr id="772101" name="Rectangle 5"/>
          <p:cNvSpPr>
            <a:spLocks noChangeArrowheads="1"/>
          </p:cNvSpPr>
          <p:nvPr/>
        </p:nvSpPr>
        <p:spPr bwMode="auto">
          <a:xfrm>
            <a:off x="4159250" y="4273551"/>
            <a:ext cx="1003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b="1">
                <a:solidFill>
                  <a:srgbClr val="000000"/>
                </a:solidFill>
                <a:latin typeface="Stempel Garamond" pitchFamily="18" charset="0"/>
              </a:rPr>
              <a:t>Lignina </a:t>
            </a:r>
          </a:p>
        </p:txBody>
      </p:sp>
      <p:sp>
        <p:nvSpPr>
          <p:cNvPr id="772102" name="Rectangle 6"/>
          <p:cNvSpPr>
            <a:spLocks noChangeArrowheads="1"/>
          </p:cNvSpPr>
          <p:nvPr/>
        </p:nvSpPr>
        <p:spPr bwMode="auto">
          <a:xfrm>
            <a:off x="2973388" y="5308601"/>
            <a:ext cx="39989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b="1">
                <a:solidFill>
                  <a:srgbClr val="000000"/>
                </a:solidFill>
                <a:latin typeface="Stempel Garamond" pitchFamily="18" charset="0"/>
              </a:rPr>
              <a:t>Alto contenido en fibras insolubles</a:t>
            </a:r>
          </a:p>
        </p:txBody>
      </p:sp>
      <p:sp>
        <p:nvSpPr>
          <p:cNvPr id="772103" name="Rectangle 7"/>
          <p:cNvSpPr>
            <a:spLocks noChangeArrowheads="1"/>
          </p:cNvSpPr>
          <p:nvPr/>
        </p:nvSpPr>
        <p:spPr bwMode="auto">
          <a:xfrm>
            <a:off x="7537450" y="4025900"/>
            <a:ext cx="2516188" cy="788988"/>
          </a:xfrm>
          <a:prstGeom prst="rect">
            <a:avLst/>
          </a:prstGeom>
          <a:solidFill>
            <a:srgbClr val="E2DDAA"/>
          </a:solidFill>
          <a:ln w="12700">
            <a:solidFill>
              <a:srgbClr val="E2DDAA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hangingPunct="0">
              <a:spcBef>
                <a:spcPct val="20000"/>
              </a:spcBef>
            </a:pPr>
            <a:r>
              <a:rPr lang="de-DE" b="1">
                <a:solidFill>
                  <a:srgbClr val="000000"/>
                </a:solidFill>
                <a:latin typeface="Stempel Garamond" pitchFamily="18" charset="0"/>
              </a:rPr>
              <a:t>Reduce los niveles</a:t>
            </a:r>
          </a:p>
          <a:p>
            <a:pPr algn="ctr" eaLnBrk="0" hangingPunct="0">
              <a:spcBef>
                <a:spcPct val="20000"/>
              </a:spcBef>
            </a:pPr>
            <a:r>
              <a:rPr lang="de-DE" b="1">
                <a:solidFill>
                  <a:srgbClr val="000000"/>
                </a:solidFill>
                <a:latin typeface="Stempel Garamond" pitchFamily="18" charset="0"/>
              </a:rPr>
              <a:t> de colesterol</a:t>
            </a:r>
            <a:endParaRPr lang="de-DE">
              <a:solidFill>
                <a:srgbClr val="000000"/>
              </a:solidFill>
              <a:latin typeface="Stempel Garamond" pitchFamily="18" charset="0"/>
            </a:endParaRPr>
          </a:p>
        </p:txBody>
      </p:sp>
      <p:sp>
        <p:nvSpPr>
          <p:cNvPr id="772104" name="Rectangle 8"/>
          <p:cNvSpPr>
            <a:spLocks noChangeArrowheads="1"/>
          </p:cNvSpPr>
          <p:nvPr/>
        </p:nvSpPr>
        <p:spPr bwMode="auto">
          <a:xfrm>
            <a:off x="7535864" y="3171826"/>
            <a:ext cx="2516187" cy="684213"/>
          </a:xfrm>
          <a:prstGeom prst="rect">
            <a:avLst/>
          </a:prstGeom>
          <a:solidFill>
            <a:srgbClr val="E2DDAA"/>
          </a:solidFill>
          <a:ln w="12700">
            <a:solidFill>
              <a:srgbClr val="E2DDAA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hangingPunct="0"/>
            <a:r>
              <a:rPr lang="de-DE" b="1">
                <a:solidFill>
                  <a:srgbClr val="000000"/>
                </a:solidFill>
                <a:latin typeface="Stempel Garamond" pitchFamily="18" charset="0"/>
              </a:rPr>
              <a:t>Propiedades antioxidativas</a:t>
            </a:r>
            <a:endParaRPr lang="de-DE">
              <a:solidFill>
                <a:srgbClr val="000000"/>
              </a:solidFill>
              <a:latin typeface="Stempel Garamond" pitchFamily="18" charset="0"/>
            </a:endParaRPr>
          </a:p>
        </p:txBody>
      </p:sp>
      <p:sp>
        <p:nvSpPr>
          <p:cNvPr id="772105" name="Rectangle 9"/>
          <p:cNvSpPr>
            <a:spLocks noChangeArrowheads="1"/>
          </p:cNvSpPr>
          <p:nvPr/>
        </p:nvSpPr>
        <p:spPr bwMode="auto">
          <a:xfrm>
            <a:off x="7540625" y="2338389"/>
            <a:ext cx="2516188" cy="681037"/>
          </a:xfrm>
          <a:prstGeom prst="rect">
            <a:avLst/>
          </a:prstGeom>
          <a:solidFill>
            <a:srgbClr val="E2DDAA"/>
          </a:solidFill>
          <a:ln w="12700">
            <a:solidFill>
              <a:srgbClr val="E2DDAA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hangingPunct="0">
              <a:spcBef>
                <a:spcPct val="50000"/>
              </a:spcBef>
            </a:pPr>
            <a:r>
              <a:rPr lang="de-DE" b="1">
                <a:solidFill>
                  <a:srgbClr val="000000"/>
                </a:solidFill>
                <a:latin typeface="Stempel Garamond" pitchFamily="18" charset="0"/>
              </a:rPr>
              <a:t>Regula los niveles de</a:t>
            </a:r>
          </a:p>
          <a:p>
            <a:pPr algn="ctr" eaLnBrk="0" hangingPunct="0">
              <a:spcBef>
                <a:spcPct val="50000"/>
              </a:spcBef>
            </a:pPr>
            <a:r>
              <a:rPr lang="de-DE" b="1">
                <a:solidFill>
                  <a:srgbClr val="000000"/>
                </a:solidFill>
                <a:latin typeface="Stempel Garamond" pitchFamily="18" charset="0"/>
              </a:rPr>
              <a:t> glucosa en sangre</a:t>
            </a:r>
            <a:r>
              <a:rPr lang="de-DE">
                <a:solidFill>
                  <a:srgbClr val="000000"/>
                </a:solidFill>
                <a:latin typeface="Stempel Garamond" pitchFamily="18" charset="0"/>
              </a:rPr>
              <a:t>.</a:t>
            </a:r>
          </a:p>
        </p:txBody>
      </p:sp>
      <p:sp>
        <p:nvSpPr>
          <p:cNvPr id="772106" name="Rectangle 10"/>
          <p:cNvSpPr>
            <a:spLocks noChangeArrowheads="1"/>
          </p:cNvSpPr>
          <p:nvPr/>
        </p:nvSpPr>
        <p:spPr bwMode="auto">
          <a:xfrm>
            <a:off x="7553325" y="4945064"/>
            <a:ext cx="2516188" cy="1144587"/>
          </a:xfrm>
          <a:prstGeom prst="rect">
            <a:avLst/>
          </a:prstGeom>
          <a:solidFill>
            <a:srgbClr val="E2DDAA"/>
          </a:solidFill>
          <a:ln w="12700">
            <a:solidFill>
              <a:srgbClr val="E2DDAA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eaLnBrk="0" hangingPunct="0">
              <a:spcBef>
                <a:spcPct val="10000"/>
              </a:spcBef>
              <a:spcAft>
                <a:spcPct val="10000"/>
              </a:spcAft>
            </a:pPr>
            <a:r>
              <a:rPr lang="de-DE" b="1">
                <a:solidFill>
                  <a:srgbClr val="000000"/>
                </a:solidFill>
                <a:latin typeface="Stempel Garamond" pitchFamily="18" charset="0"/>
                <a:sym typeface="Wingdings" pitchFamily="2" charset="2"/>
              </a:rPr>
              <a:t></a:t>
            </a:r>
            <a:r>
              <a:rPr lang="de-DE" b="1">
                <a:solidFill>
                  <a:srgbClr val="000000"/>
                </a:solidFill>
                <a:latin typeface="Stempel Garamond" pitchFamily="18" charset="0"/>
              </a:rPr>
              <a:t>  Digestion</a:t>
            </a:r>
          </a:p>
          <a:p>
            <a:pPr eaLnBrk="0" hangingPunct="0">
              <a:spcBef>
                <a:spcPct val="10000"/>
              </a:spcBef>
              <a:spcAft>
                <a:spcPct val="10000"/>
              </a:spcAft>
            </a:pPr>
            <a:r>
              <a:rPr lang="de-DE" b="1">
                <a:solidFill>
                  <a:srgbClr val="000000"/>
                </a:solidFill>
                <a:latin typeface="Stempel Garamond" pitchFamily="18" charset="0"/>
                <a:sym typeface="Wingdings" pitchFamily="2" charset="2"/>
              </a:rPr>
              <a:t></a:t>
            </a:r>
            <a:r>
              <a:rPr lang="de-DE" b="1">
                <a:solidFill>
                  <a:srgbClr val="000000"/>
                </a:solidFill>
                <a:latin typeface="Stempel Garamond" pitchFamily="18" charset="0"/>
              </a:rPr>
              <a:t>  Problemas intestinales</a:t>
            </a:r>
          </a:p>
          <a:p>
            <a:pPr eaLnBrk="0" hangingPunct="0">
              <a:spcBef>
                <a:spcPct val="10000"/>
              </a:spcBef>
              <a:spcAft>
                <a:spcPct val="10000"/>
              </a:spcAft>
            </a:pPr>
            <a:r>
              <a:rPr lang="de-DE" b="1">
                <a:solidFill>
                  <a:srgbClr val="000000"/>
                </a:solidFill>
                <a:latin typeface="Stempel Garamond" pitchFamily="18" charset="0"/>
                <a:sym typeface="Wingdings" pitchFamily="2" charset="2"/>
              </a:rPr>
              <a:t> Tiempo de transito</a:t>
            </a:r>
            <a:endParaRPr lang="de-DE">
              <a:solidFill>
                <a:srgbClr val="000000"/>
              </a:solidFill>
              <a:latin typeface="Stempel Garamond" pitchFamily="18" charset="0"/>
            </a:endParaRPr>
          </a:p>
        </p:txBody>
      </p:sp>
      <p:sp>
        <p:nvSpPr>
          <p:cNvPr id="772107" name="Line 11"/>
          <p:cNvSpPr>
            <a:spLocks noChangeShapeType="1"/>
          </p:cNvSpPr>
          <p:nvPr/>
        </p:nvSpPr>
        <p:spPr bwMode="auto">
          <a:xfrm>
            <a:off x="5275264" y="2687638"/>
            <a:ext cx="20288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72108" name="Line 12"/>
          <p:cNvSpPr>
            <a:spLocks noChangeShapeType="1"/>
          </p:cNvSpPr>
          <p:nvPr/>
        </p:nvSpPr>
        <p:spPr bwMode="auto">
          <a:xfrm>
            <a:off x="5797550" y="3524250"/>
            <a:ext cx="15065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72109" name="Line 13"/>
          <p:cNvSpPr>
            <a:spLocks noChangeShapeType="1"/>
          </p:cNvSpPr>
          <p:nvPr/>
        </p:nvSpPr>
        <p:spPr bwMode="auto">
          <a:xfrm>
            <a:off x="6257926" y="4430713"/>
            <a:ext cx="10461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72110" name="Line 14"/>
          <p:cNvSpPr>
            <a:spLocks noChangeShapeType="1"/>
          </p:cNvSpPr>
          <p:nvPr/>
        </p:nvSpPr>
        <p:spPr bwMode="auto">
          <a:xfrm>
            <a:off x="6910388" y="5487988"/>
            <a:ext cx="393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72111" name="Rectangle 15"/>
          <p:cNvSpPr>
            <a:spLocks noChangeArrowheads="1"/>
          </p:cNvSpPr>
          <p:nvPr/>
        </p:nvSpPr>
        <p:spPr bwMode="auto">
          <a:xfrm>
            <a:off x="2566988" y="4816475"/>
            <a:ext cx="4349750" cy="325438"/>
          </a:xfrm>
          <a:prstGeom prst="rect">
            <a:avLst/>
          </a:prstGeom>
          <a:solidFill>
            <a:srgbClr val="BAD67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s-E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72112" name="Rectangle 16"/>
          <p:cNvSpPr>
            <a:spLocks noChangeArrowheads="1"/>
          </p:cNvSpPr>
          <p:nvPr/>
        </p:nvSpPr>
        <p:spPr bwMode="auto">
          <a:xfrm>
            <a:off x="2719388" y="3783014"/>
            <a:ext cx="4349750" cy="325437"/>
          </a:xfrm>
          <a:prstGeom prst="rect">
            <a:avLst/>
          </a:prstGeom>
          <a:solidFill>
            <a:srgbClr val="BAD67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s-E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72113" name="Rectangle 17"/>
          <p:cNvSpPr>
            <a:spLocks noChangeArrowheads="1"/>
          </p:cNvSpPr>
          <p:nvPr/>
        </p:nvSpPr>
        <p:spPr bwMode="auto">
          <a:xfrm>
            <a:off x="2871788" y="2949575"/>
            <a:ext cx="4349750" cy="325438"/>
          </a:xfrm>
          <a:prstGeom prst="rect">
            <a:avLst/>
          </a:prstGeom>
          <a:solidFill>
            <a:srgbClr val="BAD67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s-E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72114" name="Text Box 18"/>
          <p:cNvSpPr txBox="1">
            <a:spLocks noChangeArrowheads="1"/>
          </p:cNvSpPr>
          <p:nvPr/>
        </p:nvSpPr>
        <p:spPr bwMode="auto">
          <a:xfrm>
            <a:off x="2819400" y="381001"/>
            <a:ext cx="7467600" cy="8731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lnSpc>
                <a:spcPct val="80000"/>
              </a:lnSpc>
              <a:spcBef>
                <a:spcPct val="50000"/>
              </a:spcBef>
            </a:pPr>
            <a:r>
              <a:rPr lang="es-ES_tradnl" sz="3200" b="1">
                <a:solidFill>
                  <a:srgbClr val="AD0101"/>
                </a:solidFill>
              </a:rPr>
              <a:t>Composición del la fibra de ALGARROBA</a:t>
            </a:r>
            <a:endParaRPr lang="es-ES_tradnl" sz="28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21" name="20 Imagen" descr="logo sin fond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72264" y="6207413"/>
            <a:ext cx="1656184" cy="45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12689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2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2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72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72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72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72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72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72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72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72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72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72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72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72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72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72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72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72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72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72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72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72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72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72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72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72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72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72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72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72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772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72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772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772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772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772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2098" grpId="0" animBg="1" autoUpdateAnimBg="0"/>
      <p:bldP spid="772099" grpId="0" autoUpdateAnimBg="0"/>
      <p:bldP spid="772100" grpId="0" autoUpdateAnimBg="0"/>
      <p:bldP spid="772101" grpId="0" autoUpdateAnimBg="0"/>
      <p:bldP spid="772102" grpId="0" autoUpdateAnimBg="0"/>
      <p:bldP spid="772103" grpId="0" animBg="1" autoUpdateAnimBg="0"/>
      <p:bldP spid="772104" grpId="0" animBg="1" autoUpdateAnimBg="0"/>
      <p:bldP spid="772105" grpId="0" animBg="1" autoUpdateAnimBg="0"/>
      <p:bldP spid="772106" grpId="0" animBg="1" autoUpdateAnimBg="0"/>
      <p:bldP spid="772107" grpId="0" animBg="1"/>
      <p:bldP spid="772108" grpId="0" animBg="1"/>
      <p:bldP spid="772109" grpId="0" animBg="1"/>
      <p:bldP spid="772110" grpId="0" animBg="1"/>
      <p:bldP spid="772111" grpId="0" animBg="1"/>
      <p:bldP spid="772112" grpId="0" animBg="1"/>
      <p:bldP spid="772113" grpId="0" animBg="1"/>
      <p:bldP spid="772114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Nutrientes presentes en la harina de algarroba</a:t>
            </a:r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193" t="10064"/>
          <a:stretch/>
        </p:blipFill>
        <p:spPr>
          <a:xfrm>
            <a:off x="2916193" y="2001794"/>
            <a:ext cx="6903309" cy="4159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69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arina de algarrob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078" y="1341211"/>
            <a:ext cx="3872727" cy="2587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hocolate de algarrob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251" y="1161613"/>
            <a:ext cx="2014661" cy="2876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8032912" y="1462898"/>
            <a:ext cx="31715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rgbClr val="FF6941"/>
                </a:solidFill>
                <a:latin typeface="Source Serif 4"/>
              </a:rPr>
              <a:t>Chocolate de algarroba</a:t>
            </a:r>
          </a:p>
          <a:p>
            <a:r>
              <a:rPr lang="es-ES" b="1" dirty="0">
                <a:solidFill>
                  <a:srgbClr val="222222"/>
                </a:solidFill>
                <a:latin typeface="Source Serif 4"/>
              </a:rPr>
              <a:t>Ingredientes</a:t>
            </a:r>
          </a:p>
          <a:p>
            <a:r>
              <a:rPr lang="es-ES" dirty="0">
                <a:solidFill>
                  <a:srgbClr val="222222"/>
                </a:solidFill>
                <a:latin typeface="Arial" panose="020B0604020202020204" pitchFamily="34" charset="0"/>
              </a:rPr>
              <a:t>400 ml. de </a:t>
            </a:r>
            <a:r>
              <a:rPr lang="es-ES" dirty="0">
                <a:solidFill>
                  <a:srgbClr val="FF6941"/>
                </a:solidFill>
                <a:latin typeface="Arial" panose="020B0604020202020204" pitchFamily="34" charset="0"/>
                <a:hlinkClick r:id="rId4"/>
              </a:rPr>
              <a:t>leche</a:t>
            </a:r>
            <a:endParaRPr lang="es-ES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es-ES" dirty="0">
                <a:solidFill>
                  <a:srgbClr val="222222"/>
                </a:solidFill>
                <a:latin typeface="Arial" panose="020B0604020202020204" pitchFamily="34" charset="0"/>
              </a:rPr>
              <a:t>50 gr. de </a:t>
            </a:r>
            <a:r>
              <a:rPr lang="es-ES" dirty="0">
                <a:solidFill>
                  <a:srgbClr val="FF6941"/>
                </a:solidFill>
                <a:latin typeface="Arial" panose="020B0604020202020204" pitchFamily="34" charset="0"/>
                <a:hlinkClick r:id="rId5"/>
              </a:rPr>
              <a:t>algarroba</a:t>
            </a:r>
            <a:r>
              <a:rPr lang="es-ES" dirty="0">
                <a:solidFill>
                  <a:srgbClr val="222222"/>
                </a:solidFill>
                <a:latin typeface="Arial" panose="020B0604020202020204" pitchFamily="34" charset="0"/>
              </a:rPr>
              <a:t> en polvo</a:t>
            </a:r>
          </a:p>
          <a:p>
            <a:r>
              <a:rPr lang="es-ES" dirty="0">
                <a:solidFill>
                  <a:srgbClr val="222222"/>
                </a:solidFill>
                <a:latin typeface="Arial" panose="020B0604020202020204" pitchFamily="34" charset="0"/>
              </a:rPr>
              <a:t>1 cucharada de </a:t>
            </a:r>
            <a:r>
              <a:rPr lang="es-ES" dirty="0">
                <a:solidFill>
                  <a:srgbClr val="FF6941"/>
                </a:solidFill>
                <a:latin typeface="Arial" panose="020B0604020202020204" pitchFamily="34" charset="0"/>
                <a:hlinkClick r:id="rId6"/>
              </a:rPr>
              <a:t>azúcar</a:t>
            </a:r>
            <a:r>
              <a:rPr lang="es-ES" dirty="0">
                <a:solidFill>
                  <a:srgbClr val="222222"/>
                </a:solidFill>
                <a:latin typeface="Arial" panose="020B0604020202020204" pitchFamily="34" charset="0"/>
              </a:rPr>
              <a:t> o </a:t>
            </a:r>
            <a:r>
              <a:rPr lang="es-ES" dirty="0" smtClean="0">
                <a:solidFill>
                  <a:srgbClr val="222222"/>
                </a:solidFill>
                <a:latin typeface="Arial" panose="020B0604020202020204" pitchFamily="34" charset="0"/>
              </a:rPr>
              <a:t>miel</a:t>
            </a:r>
            <a:endParaRPr lang="es-E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26627" y="4198711"/>
            <a:ext cx="3278392" cy="2193133"/>
          </a:xfrm>
          <a:prstGeom prst="rect">
            <a:avLst/>
          </a:prstGeom>
        </p:spPr>
      </p:pic>
      <p:pic>
        <p:nvPicPr>
          <p:cNvPr id="6" name="Picture 4" descr="Receta de Bizcocho de algarrob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568" y="4436436"/>
            <a:ext cx="3318828" cy="1866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598139" y="90232"/>
            <a:ext cx="9230969" cy="1013254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Algunos alimentos de panaderia y pastelería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495436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152400"/>
            <a:ext cx="7772400" cy="1447800"/>
          </a:xfrm>
          <a:solidFill>
            <a:srgbClr val="FFFF66"/>
          </a:solidFill>
        </p:spPr>
        <p:txBody>
          <a:bodyPr rtlCol="0">
            <a:normAutofit/>
          </a:bodyPr>
          <a:lstStyle/>
          <a:p>
            <a:pPr>
              <a:defRPr/>
            </a:pPr>
            <a:r>
              <a:rPr lang="es-ES_tradnl" dirty="0" smtClean="0">
                <a:solidFill>
                  <a:schemeClr val="accent1"/>
                </a:solidFill>
              </a:rPr>
              <a:t>PAN MEDITERRANEO</a:t>
            </a:r>
            <a:r>
              <a:rPr lang="es-ES_tradnl" dirty="0">
                <a:solidFill>
                  <a:schemeClr val="accent1"/>
                </a:solidFill>
              </a:rPr>
              <a:t>, </a:t>
            </a:r>
            <a:r>
              <a:rPr lang="es-ES_tradnl" dirty="0" smtClean="0">
                <a:solidFill>
                  <a:schemeClr val="accent1"/>
                </a:solidFill>
              </a:rPr>
              <a:t>con harina </a:t>
            </a:r>
            <a:r>
              <a:rPr lang="es-ES_tradnl" dirty="0">
                <a:solidFill>
                  <a:schemeClr val="accent1"/>
                </a:solidFill>
              </a:rPr>
              <a:t>de algarroba, hierbas y semillas</a:t>
            </a:r>
          </a:p>
        </p:txBody>
      </p:sp>
      <p:sp>
        <p:nvSpPr>
          <p:cNvPr id="62467" name="2 Marcador de fecha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AE95204-FCA2-4CDA-A5D4-445B5C43CCF6}" type="datetime1">
              <a:rPr lang="en-US" sz="1400">
                <a:solidFill>
                  <a:srgbClr val="DEDEE0"/>
                </a:solidFill>
              </a:rPr>
              <a:pPr>
                <a:defRPr/>
              </a:pPr>
              <a:t>12/15/2025</a:t>
            </a:fld>
            <a:endParaRPr lang="en-US" sz="1400">
              <a:solidFill>
                <a:srgbClr val="DEDEE0"/>
              </a:solidFill>
            </a:endParaRPr>
          </a:p>
        </p:txBody>
      </p:sp>
      <p:sp>
        <p:nvSpPr>
          <p:cNvPr id="63492" name="3 Marcador de pie de página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z="1800">
                <a:solidFill>
                  <a:srgbClr val="DEDEE0"/>
                </a:solidFill>
                <a:latin typeface="Times New Roman" pitchFamily="18" charset="0"/>
              </a:rPr>
              <a:t>INDESPAN SL</a:t>
            </a:r>
            <a:endParaRPr lang="en-US" sz="1400">
              <a:solidFill>
                <a:srgbClr val="DEDEE0"/>
              </a:solidFill>
              <a:latin typeface="Times New Roman" pitchFamily="18" charset="0"/>
            </a:endParaRPr>
          </a:p>
        </p:txBody>
      </p:sp>
      <p:pic>
        <p:nvPicPr>
          <p:cNvPr id="6" name="5 Imagen" descr="logo sin fon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72264" y="6207413"/>
            <a:ext cx="1656184" cy="456698"/>
          </a:xfrm>
          <a:prstGeom prst="rect">
            <a:avLst/>
          </a:prstGeom>
        </p:spPr>
      </p:pic>
      <p:pic>
        <p:nvPicPr>
          <p:cNvPr id="1026" name="Picture 2" descr="roteico pan proteico sin gluten celiacos pan panaderia masa madre indespan investigacion y desarrollo panadero pasteleria materia prima sin gluten valencia españa bechamel hosteleria catering saludab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0906" y="1600200"/>
            <a:ext cx="4738608" cy="4738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90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piral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180</TotalTime>
  <Words>331</Words>
  <Application>Microsoft Office PowerPoint</Application>
  <PresentationFormat>Panorámica</PresentationFormat>
  <Paragraphs>95</Paragraphs>
  <Slides>9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8" baseType="lpstr">
      <vt:lpstr>Arial</vt:lpstr>
      <vt:lpstr>Calibri</vt:lpstr>
      <vt:lpstr>Century Gothic</vt:lpstr>
      <vt:lpstr>Source Serif 4</vt:lpstr>
      <vt:lpstr>Stempel Garamond</vt:lpstr>
      <vt:lpstr>Times New Roman</vt:lpstr>
      <vt:lpstr>Wingdings</vt:lpstr>
      <vt:lpstr>Wingdings 3</vt:lpstr>
      <vt:lpstr>Espiral</vt:lpstr>
      <vt:lpstr>PANADERIA SALUDABLE</vt:lpstr>
      <vt:lpstr>Pan con fibras dietéticas</vt:lpstr>
      <vt:lpstr>TIPOS DE FIBRAS</vt:lpstr>
      <vt:lpstr>Presentación de PowerPoint</vt:lpstr>
      <vt:lpstr>Presentación de PowerPoint</vt:lpstr>
      <vt:lpstr>Presentación de PowerPoint</vt:lpstr>
      <vt:lpstr>Nutrientes presentes en la harina de algarroba</vt:lpstr>
      <vt:lpstr>Algunos alimentos de panaderia y pastelería</vt:lpstr>
      <vt:lpstr>PAN MEDITERRANEO, con harina de algarroba, hierbas y semillas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Carlos Bernabe</dc:creator>
  <cp:lastModifiedBy>Carlos Bernabe</cp:lastModifiedBy>
  <cp:revision>9</cp:revision>
  <dcterms:created xsi:type="dcterms:W3CDTF">2025-12-15T10:29:18Z</dcterms:created>
  <dcterms:modified xsi:type="dcterms:W3CDTF">2025-12-15T13:29:34Z</dcterms:modified>
</cp:coreProperties>
</file>