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media/image72.svg" ContentType="image/svg+xml"/>
  <Override PartName="/ppt/media/image123.svg" ContentType="image/sv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523"/>
    <a:srgbClr val="8C5841"/>
    <a:srgbClr val="CABF92"/>
    <a:srgbClr val="253012"/>
    <a:srgbClr val="B3BEA0"/>
    <a:srgbClr val="C5D0B2"/>
    <a:srgbClr val="65BEBC"/>
    <a:srgbClr val="FCD5B5"/>
    <a:srgbClr val="3289A1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15" autoAdjust="0"/>
  </p:normalViewPr>
  <p:slideViewPr>
    <p:cSldViewPr snapToGrid="0">
      <p:cViewPr varScale="1">
        <p:scale>
          <a:sx n="71" d="100"/>
          <a:sy n="71" d="100"/>
        </p:scale>
        <p:origin x="1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Nextcloud\PAQUI\ALGARROBA\Datos%203%20replicas%20para%20estad&#237;stica\Counting-3%20replic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Usuario\Nextcloud\PAQUI\ALGARROBA\Datos%203%20replicas%20para%20estad&#237;stica\Counting-3%20replic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705121330915967E-2"/>
          <c:y val="4.831761595115696E-2"/>
          <c:w val="0.88407852143482069"/>
          <c:h val="0.89162000583260426"/>
        </c:manualLayout>
      </c:layout>
      <c:scatterChart>
        <c:scatterStyle val="smoothMarker"/>
        <c:varyColors val="0"/>
        <c:ser>
          <c:idx val="0"/>
          <c:order val="0"/>
          <c:tx>
            <c:v>Bal-100</c:v>
          </c:tx>
          <c:spPr>
            <a:ln w="7620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2">
                  <a:lumMod val="50000"/>
                </a:schemeClr>
              </a:solidFill>
              <a:ln w="12700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12"/>
              <c:spPr>
                <a:solidFill>
                  <a:schemeClr val="accent2">
                    <a:lumMod val="50000"/>
                  </a:schemeClr>
                </a:solidFill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accent2">
                    <a:lumMod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16-4A4F-A83E-DE3CD99BD8C2}"/>
              </c:ext>
            </c:extLst>
          </c:dPt>
          <c:dPt>
            <c:idx val="2"/>
            <c:marker>
              <c:symbol val="circle"/>
              <c:size val="12"/>
              <c:spPr>
                <a:solidFill>
                  <a:schemeClr val="accent2">
                    <a:lumMod val="50000"/>
                  </a:schemeClr>
                </a:solidFill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accent2">
                    <a:lumMod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16-4A4F-A83E-DE3CD99BD8C2}"/>
              </c:ext>
            </c:extLst>
          </c:dPt>
          <c:xVal>
            <c:numRef>
              <c:f>'NºyLog 3replicas'!$Q$18:$Q$20</c:f>
              <c:numCache>
                <c:formatCode>0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xVal>
          <c:yVal>
            <c:numRef>
              <c:f>'NºyLog 3replicas'!$U$4:$U$6</c:f>
              <c:numCache>
                <c:formatCode>General</c:formatCode>
                <c:ptCount val="3"/>
                <c:pt idx="0">
                  <c:v>5.187016393885286</c:v>
                </c:pt>
                <c:pt idx="1">
                  <c:v>7.3497361094962441</c:v>
                </c:pt>
                <c:pt idx="2">
                  <c:v>7.4164121096575144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C16-4A4F-A83E-DE3CD99BD8C2}"/>
            </c:ext>
          </c:extLst>
        </c:ser>
        <c:ser>
          <c:idx val="1"/>
          <c:order val="1"/>
          <c:tx>
            <c:v>BAL-50</c:v>
          </c:tx>
          <c:spPr>
            <a:ln w="762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'NºyLog 3replicas'!$Q$18:$Q$20</c:f>
              <c:numCache>
                <c:formatCode>0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xVal>
          <c:yVal>
            <c:numRef>
              <c:f>'NºyLog 3replicas'!$U$9:$U$11</c:f>
              <c:numCache>
                <c:formatCode>General</c:formatCode>
                <c:ptCount val="3"/>
                <c:pt idx="0">
                  <c:v>5.2658908516345404</c:v>
                </c:pt>
                <c:pt idx="1">
                  <c:v>7.6025708551513551</c:v>
                </c:pt>
                <c:pt idx="2">
                  <c:v>7.6052932633469981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C16-4A4F-A83E-DE3CD99BD8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9288751"/>
        <c:axId val="856615119"/>
      </c:scatterChart>
      <c:valAx>
        <c:axId val="859288751"/>
        <c:scaling>
          <c:orientation val="minMax"/>
          <c:max val="6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1" i="0" u="none" strike="noStrike" kern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56615119"/>
        <c:crosses val="autoZero"/>
        <c:crossBetween val="midCat"/>
        <c:majorUnit val="2"/>
      </c:valAx>
      <c:valAx>
        <c:axId val="856615119"/>
        <c:scaling>
          <c:orientation val="minMax"/>
          <c:min val="4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5928875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824365704286974E-2"/>
          <c:y val="6.344925634295713E-2"/>
          <c:w val="0.88407852143482069"/>
          <c:h val="0.89162000583260426"/>
        </c:manualLayout>
      </c:layout>
      <c:scatterChart>
        <c:scatterStyle val="smoothMarker"/>
        <c:varyColors val="0"/>
        <c:ser>
          <c:idx val="0"/>
          <c:order val="0"/>
          <c:tx>
            <c:v>Bal-100</c:v>
          </c:tx>
          <c:spPr>
            <a:ln w="7620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'NºyLog 3replicas'!$Q$18:$Q$20</c:f>
              <c:numCache>
                <c:formatCode>0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xVal>
          <c:yVal>
            <c:numRef>
              <c:f>'NºyLog 3replicas'!$U$17:$U$19</c:f>
              <c:numCache>
                <c:formatCode>General</c:formatCode>
                <c:ptCount val="3"/>
                <c:pt idx="0">
                  <c:v>4.9912926601468808</c:v>
                </c:pt>
                <c:pt idx="1">
                  <c:v>6.9968624864654023</c:v>
                </c:pt>
                <c:pt idx="2">
                  <c:v>7.7527014208991476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65C-4369-8C3A-14A3DE227C48}"/>
            </c:ext>
          </c:extLst>
        </c:ser>
        <c:ser>
          <c:idx val="1"/>
          <c:order val="1"/>
          <c:tx>
            <c:v>BAL-50</c:v>
          </c:tx>
          <c:spPr>
            <a:ln w="762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5">
                  <a:lumMod val="60000"/>
                  <a:lumOff val="4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'NºyLog 3replicas'!$Q$18:$Q$20</c:f>
              <c:numCache>
                <c:formatCode>0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xVal>
          <c:yVal>
            <c:numRef>
              <c:f>'NºyLog 3replicas'!$U$22:$U$24</c:f>
              <c:numCache>
                <c:formatCode>General</c:formatCode>
                <c:ptCount val="3"/>
                <c:pt idx="0">
                  <c:v>5.1644646376282735</c:v>
                </c:pt>
                <c:pt idx="1">
                  <c:v>8.5845855806504563</c:v>
                </c:pt>
                <c:pt idx="2">
                  <c:v>8.6922685614658377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65C-4369-8C3A-14A3DE227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9288751"/>
        <c:axId val="856615119"/>
      </c:scatterChart>
      <c:valAx>
        <c:axId val="859288751"/>
        <c:scaling>
          <c:orientation val="minMax"/>
          <c:max val="6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1" i="0" u="none" strike="noStrike" kern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56615119"/>
        <c:crosses val="autoZero"/>
        <c:crossBetween val="midCat"/>
        <c:majorUnit val="2"/>
      </c:valAx>
      <c:valAx>
        <c:axId val="856615119"/>
        <c:scaling>
          <c:orientation val="minMax"/>
          <c:min val="4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5928875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chemeClr val="dk1"/>
                </a:solidFill>
                <a:latin typeface="Calibri"/>
              </a:rPr>
              <a:t>Click to move the slide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</a:rPr>
              <a:t>&lt;header&gt;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65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9696BB2D-521C-4274-AB9D-45F8CC95F1E6}" type="slidenum">
              <a:rPr lang="es-ES" sz="1400" b="0" strike="noStrike" spc="-1">
                <a:solidFill>
                  <a:srgbClr val="000000"/>
                </a:solidFill>
                <a:latin typeface="Calibri"/>
              </a:rPr>
              <a:t>‹Nº›</a:t>
            </a:fld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rgbClr val="FFFFFF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FB9670E-3135-4FA6-B299-62B2BAB2BF6A}" type="slidenum">
              <a:rPr lang="es-ES" sz="1200" b="0" strike="noStrike" spc="-1">
                <a:solidFill>
                  <a:srgbClr val="FFFFFF"/>
                </a:solidFill>
                <a:latin typeface="Calibri"/>
                <a:ea typeface="+mn-ea"/>
              </a:rPr>
              <a:t>1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9696BB2D-521C-4274-AB9D-45F8CC95F1E6}" type="slidenum">
              <a:rPr lang="es-ES" sz="1400" b="0" strike="noStrike" spc="-1" smtClean="0">
                <a:solidFill>
                  <a:srgbClr val="000000"/>
                </a:solidFill>
                <a:latin typeface="Calibri"/>
              </a:rPr>
              <a:t>2</a:t>
            </a:fld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84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s-ES" sz="29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rgbClr val="FFFFFF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BD5F589-EA7E-4655-9F05-D3C617B34669}" type="slidenum">
              <a:rPr lang="es-ES" sz="1200" b="0" strike="noStrike" spc="-1">
                <a:solidFill>
                  <a:srgbClr val="FFFFFF"/>
                </a:solidFill>
                <a:latin typeface="Calibri"/>
                <a:ea typeface="+mn-ea"/>
              </a:rPr>
              <a:t>3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sldNum" idx="39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C1E4A79-0839-4902-AFF8-D6889C9D9749}" type="slidenum">
              <a:rPr lang="es-ES" sz="1400" b="0" strike="noStrike" spc="-1">
                <a:solidFill>
                  <a:srgbClr val="FFFFFF"/>
                </a:solidFill>
                <a:latin typeface="Calibri"/>
              </a:rPr>
              <a:t>4</a:t>
            </a:fld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s-ES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rgbClr val="FFFFFF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AF32C82-67B7-45A6-B434-475D1A82DEA9}" type="slidenum">
              <a:rPr lang="es-ES" sz="1200" b="0" strike="noStrike" spc="-1">
                <a:solidFill>
                  <a:srgbClr val="FFFFFF"/>
                </a:solidFill>
                <a:latin typeface="Calibri"/>
                <a:ea typeface="+mn-ea"/>
              </a:rPr>
              <a:t>5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9696BB2D-521C-4274-AB9D-45F8CC95F1E6}" type="slidenum">
              <a:rPr lang="es-ES" sz="1400" b="0" strike="noStrike" spc="-1" smtClean="0">
                <a:solidFill>
                  <a:srgbClr val="000000"/>
                </a:solidFill>
                <a:latin typeface="Calibri"/>
              </a:rPr>
              <a:t>6</a:t>
            </a:fld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352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9696BB2D-521C-4274-AB9D-45F8CC95F1E6}" type="slidenum">
              <a:rPr lang="es-ES" sz="1400" b="0" strike="noStrike" spc="-1" smtClean="0">
                <a:solidFill>
                  <a:srgbClr val="000000"/>
                </a:solidFill>
                <a:latin typeface="Calibri"/>
              </a:rPr>
              <a:t>7</a:t>
            </a:fld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691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rgbClr val="FFFFFF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7D57BE3-D0A3-4C05-9575-876CC6B9BACF}" type="slidenum">
              <a:rPr lang="es-ES" sz="1200" b="0" strike="noStrike" spc="-1">
                <a:solidFill>
                  <a:srgbClr val="FFFFFF"/>
                </a:solidFill>
                <a:latin typeface="Calibri"/>
                <a:ea typeface="+mn-ea"/>
              </a:rPr>
              <a:t>12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rgbClr val="FFFFFF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BE618D3-1E6E-4F1B-AFAD-ED4E79C6B936}" type="slidenum">
              <a:rPr lang="es-ES" sz="1200" b="0" strike="noStrike" spc="-1">
                <a:solidFill>
                  <a:srgbClr val="FFFFFF"/>
                </a:solidFill>
                <a:latin typeface="Calibri"/>
                <a:ea typeface="+mn-ea"/>
              </a:rPr>
              <a:t>15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l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s-E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65C4E82-383F-43FE-A082-0DEFFA9D0B9F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l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s-E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7B97C87-189E-43D7-81FD-6DE33CED9E21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l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A4822DA-451B-4FD5-A7AE-B1692D89330C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  <a:endParaRPr lang="es-ES" sz="2400" b="0" strike="noStrike" spc="-1">
              <a:solidFill>
                <a:schemeClr val="dk1"/>
              </a:solidFill>
              <a:latin typeface="Calibri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1728000" lvl="3" indent="-216000" defTabSz="9144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2160000" lvl="4" indent="-216000" defTabSz="9144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2592000" lvl="5" indent="-216000" defTabSz="9144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3024000" lvl="6" indent="-216000" defTabSz="9144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bg>
      <p:bgPr>
        <a:solidFill>
          <a:schemeClr val="l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440" cy="1161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0920" cy="585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  <a:endParaRPr lang="es-ES" sz="2800" b="0" strike="noStrike" spc="-1">
              <a:solidFill>
                <a:schemeClr val="dk1"/>
              </a:solidFill>
              <a:latin typeface="Calibri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  <a:endParaRPr lang="es-ES" sz="2400" b="0" strike="noStrike" spc="-1">
              <a:solidFill>
                <a:schemeClr val="dk1"/>
              </a:solidFill>
              <a:latin typeface="Calibri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440" cy="4690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1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FF1ACC7-272C-4F22-88CA-C93DD14F089D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bg>
      <p:bgPr>
        <a:solidFill>
          <a:schemeClr val="l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5680" cy="565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 defTabSz="9144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  <a:p>
            <a:pPr marL="1728000" lvl="3" indent="-216000" defTabSz="9144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  <a:p>
            <a:pPr marL="2160000" lvl="4" indent="-216000" defTabSz="9144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  <a:p>
            <a:pPr marL="2592000" lvl="5" indent="-216000" defTabSz="9144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  <a:p>
            <a:pPr marL="3024000" lvl="6" indent="-216000" defTabSz="9144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5680" cy="80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1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6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D0389D9-4AA7-4EA5-865B-608CB97503F8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l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s-E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  <a:endParaRPr lang="es-ES" sz="2800" b="0" strike="noStrike" spc="-1">
              <a:solidFill>
                <a:schemeClr val="dk1"/>
              </a:solidFill>
              <a:latin typeface="Calibri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  <a:endParaRPr lang="es-ES" sz="2400" b="0" strike="noStrike" spc="-1">
              <a:solidFill>
                <a:schemeClr val="dk1"/>
              </a:solidFill>
              <a:latin typeface="Calibri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7D61DD4-3BE4-4372-B31A-23033DF15FB2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l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6680" cy="585072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s-E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200" cy="585072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  <a:endParaRPr lang="es-ES" sz="2800" b="0" strike="noStrike" spc="-1">
              <a:solidFill>
                <a:schemeClr val="dk1"/>
              </a:solidFill>
              <a:latin typeface="Calibri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  <a:endParaRPr lang="es-ES" sz="2400" b="0" strike="noStrike" spc="-1">
              <a:solidFill>
                <a:schemeClr val="dk1"/>
              </a:solidFill>
              <a:latin typeface="Calibri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98F5E50-0DE3-453C-92D1-2C5A98B8A85A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l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s-E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3200" b="0" strike="noStrike" spc="-1">
              <a:solidFill>
                <a:schemeClr val="dk1"/>
              </a:solidFill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  <a:endParaRPr lang="es-ES" sz="2800" b="0" strike="noStrike" spc="-1">
              <a:solidFill>
                <a:schemeClr val="dk1"/>
              </a:solidFill>
              <a:latin typeface="Calibri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  <a:endParaRPr lang="es-ES" sz="2400" b="0" strike="noStrike" spc="-1">
              <a:solidFill>
                <a:schemeClr val="dk1"/>
              </a:solidFill>
              <a:latin typeface="Calibri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2B1A14A-D460-41ED-AED5-E63564942E15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bg>
      <p:bgPr>
        <a:solidFill>
          <a:schemeClr val="l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1680" cy="1361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000" b="1" strike="noStrike" cap="all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s-ES" sz="4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1680" cy="149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228600"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CA8D179-63A2-4436-88D5-678E58CBD00B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l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s-E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7760" cy="4525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2800" b="0" strike="noStrike" spc="-1">
              <a:solidFill>
                <a:schemeClr val="dk1"/>
              </a:solidFill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Second level</a:t>
            </a:r>
            <a:endParaRPr lang="es-ES" sz="2400" b="0" strike="noStrike" spc="-1">
              <a:solidFill>
                <a:schemeClr val="dk1"/>
              </a:solidFill>
              <a:latin typeface="Calibri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Third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level</a:t>
            </a: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level</a:t>
            </a: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7760" cy="4525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2800" b="0" strike="noStrike" spc="-1">
              <a:solidFill>
                <a:schemeClr val="dk1"/>
              </a:solidFill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Second level</a:t>
            </a:r>
            <a:endParaRPr lang="es-ES" sz="2400" b="0" strike="noStrike" spc="-1">
              <a:solidFill>
                <a:schemeClr val="dk1"/>
              </a:solidFill>
              <a:latin typeface="Calibri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Third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level</a:t>
            </a: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level</a:t>
            </a: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A3935A3-811F-4F35-BEC5-3E922144D76E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bg>
      <p:bgPr>
        <a:solidFill>
          <a:schemeClr val="l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s-E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560" cy="639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228600"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560" cy="3950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2400" b="0" strike="noStrike" spc="-1">
              <a:solidFill>
                <a:schemeClr val="dk1"/>
              </a:solidFill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Second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level</a:t>
            </a: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Fourth level</a:t>
            </a:r>
            <a:endParaRPr lang="es-ES" sz="1600" b="0" strike="noStrike" spc="-1">
              <a:solidFill>
                <a:schemeClr val="dk1"/>
              </a:solidFill>
              <a:latin typeface="Calibri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Fifth level</a:t>
            </a:r>
            <a:endParaRPr lang="es-E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000" cy="639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228600"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000" cy="3950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s-ES" sz="2400" b="0" strike="noStrike" spc="-1">
              <a:solidFill>
                <a:schemeClr val="dk1"/>
              </a:solidFill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Second level</a:t>
            </a:r>
            <a:endParaRPr lang="es-ES" sz="2000" b="0" strike="noStrike" spc="-1">
              <a:solidFill>
                <a:schemeClr val="dk1"/>
              </a:solidFill>
              <a:latin typeface="Calibri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level</a:t>
            </a: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Fourth level</a:t>
            </a:r>
            <a:endParaRPr lang="es-ES" sz="1600" b="0" strike="noStrike" spc="-1">
              <a:solidFill>
                <a:schemeClr val="dk1"/>
              </a:solidFill>
              <a:latin typeface="Calibri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Fifth level</a:t>
            </a:r>
            <a:endParaRPr lang="es-E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8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8E579FE-BF07-41BB-90A7-CD959FF7E1B4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2.png"/><Relationship Id="rId7" Type="http://schemas.microsoft.com/office/2007/relationships/hdphoto" Target="../media/hdphoto21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0.png"/><Relationship Id="rId5" Type="http://schemas.openxmlformats.org/officeDocument/2006/relationships/image" Target="../media/image129.emf"/><Relationship Id="rId4" Type="http://schemas.openxmlformats.org/officeDocument/2006/relationships/image" Target="../media/image123.sv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34.png"/><Relationship Id="rId7" Type="http://schemas.microsoft.com/office/2007/relationships/hdphoto" Target="../media/hdphoto2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microsoft.com/office/2007/relationships/hdphoto" Target="../media/hdphoto23.wdp"/><Relationship Id="rId9" Type="http://schemas.openxmlformats.org/officeDocument/2006/relationships/image" Target="../media/image1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3" Type="http://schemas.openxmlformats.org/officeDocument/2006/relationships/image" Target="../media/image142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144.svg"/><Relationship Id="rId15" Type="http://schemas.openxmlformats.org/officeDocument/2006/relationships/image" Target="../media/image123.sv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microsoft.com/office/2007/relationships/hdphoto" Target="../media/hdphoto2.wdp"/><Relationship Id="rId1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16.sv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microsoft.com/office/2007/relationships/hdphoto" Target="../media/hdphoto7.wdp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41.png"/><Relationship Id="rId21" Type="http://schemas.openxmlformats.org/officeDocument/2006/relationships/image" Target="../media/image57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5" Type="http://schemas.openxmlformats.org/officeDocument/2006/relationships/image" Target="../media/image61.svg"/><Relationship Id="rId2" Type="http://schemas.openxmlformats.org/officeDocument/2006/relationships/notesSlide" Target="../notesSlides/notesSlide6.xml"/><Relationship Id="rId16" Type="http://schemas.microsoft.com/office/2007/relationships/hdphoto" Target="../media/hdphoto9.wdp"/><Relationship Id="rId20" Type="http://schemas.openxmlformats.org/officeDocument/2006/relationships/image" Target="../media/image56.sv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11" Type="http://schemas.microsoft.com/office/2007/relationships/hdphoto" Target="../media/hdphoto8.wdp"/><Relationship Id="rId24" Type="http://schemas.openxmlformats.org/officeDocument/2006/relationships/image" Target="../media/image60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28" Type="http://schemas.openxmlformats.org/officeDocument/2006/relationships/image" Target="../media/image63.png"/><Relationship Id="rId10" Type="http://schemas.openxmlformats.org/officeDocument/2006/relationships/image" Target="../media/image48.png"/><Relationship Id="rId19" Type="http://schemas.openxmlformats.org/officeDocument/2006/relationships/image" Target="../media/image55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Relationship Id="rId22" Type="http://schemas.openxmlformats.org/officeDocument/2006/relationships/image" Target="../media/image58.png"/><Relationship Id="rId27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image" Target="../media/image68.svg"/><Relationship Id="rId26" Type="http://schemas.openxmlformats.org/officeDocument/2006/relationships/image" Target="../media/image73.png"/><Relationship Id="rId3" Type="http://schemas.openxmlformats.org/officeDocument/2006/relationships/image" Target="../media/image41.png"/><Relationship Id="rId21" Type="http://schemas.openxmlformats.org/officeDocument/2006/relationships/image" Target="../media/image57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openxmlformats.org/officeDocument/2006/relationships/image" Target="../media/image67.png"/><Relationship Id="rId25" Type="http://schemas.openxmlformats.org/officeDocument/2006/relationships/image" Target="../media/image72.svg"/><Relationship Id="rId2" Type="http://schemas.openxmlformats.org/officeDocument/2006/relationships/notesSlide" Target="../notesSlides/notesSlide7.xml"/><Relationship Id="rId16" Type="http://schemas.microsoft.com/office/2007/relationships/hdphoto" Target="../media/hdphoto12.wdp"/><Relationship Id="rId20" Type="http://schemas.openxmlformats.org/officeDocument/2006/relationships/image" Target="../media/image70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11" Type="http://schemas.microsoft.com/office/2007/relationships/hdphoto" Target="../media/hdphoto11.wdp"/><Relationship Id="rId24" Type="http://schemas.openxmlformats.org/officeDocument/2006/relationships/image" Target="../media/image71.png"/><Relationship Id="rId5" Type="http://schemas.openxmlformats.org/officeDocument/2006/relationships/image" Target="../media/image43.png"/><Relationship Id="rId15" Type="http://schemas.openxmlformats.org/officeDocument/2006/relationships/image" Target="../media/image66.png"/><Relationship Id="rId23" Type="http://schemas.openxmlformats.org/officeDocument/2006/relationships/chart" Target="../charts/chart2.xml"/><Relationship Id="rId28" Type="http://schemas.openxmlformats.org/officeDocument/2006/relationships/image" Target="../media/image74.png"/><Relationship Id="rId10" Type="http://schemas.openxmlformats.org/officeDocument/2006/relationships/image" Target="../media/image65.png"/><Relationship Id="rId19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Relationship Id="rId22" Type="http://schemas.openxmlformats.org/officeDocument/2006/relationships/chart" Target="../charts/chart1.xml"/><Relationship Id="rId27" Type="http://schemas.microsoft.com/office/2007/relationships/hdphoto" Target="../media/hdphoto13.wdp"/><Relationship Id="rId30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18" Type="http://schemas.openxmlformats.org/officeDocument/2006/relationships/image" Target="../media/image89.png"/><Relationship Id="rId26" Type="http://schemas.openxmlformats.org/officeDocument/2006/relationships/image" Target="../media/image95.png"/><Relationship Id="rId3" Type="http://schemas.openxmlformats.org/officeDocument/2006/relationships/image" Target="../media/image78.svg"/><Relationship Id="rId21" Type="http://schemas.openxmlformats.org/officeDocument/2006/relationships/image" Target="../media/image92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17" Type="http://schemas.microsoft.com/office/2007/relationships/hdphoto" Target="../media/hdphoto15.wdp"/><Relationship Id="rId25" Type="http://schemas.openxmlformats.org/officeDocument/2006/relationships/image" Target="../media/image94.png"/><Relationship Id="rId2" Type="http://schemas.openxmlformats.org/officeDocument/2006/relationships/image" Target="../media/image77.png"/><Relationship Id="rId16" Type="http://schemas.openxmlformats.org/officeDocument/2006/relationships/image" Target="../media/image88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24" Type="http://schemas.microsoft.com/office/2007/relationships/hdphoto" Target="../media/hdphoto16.wdp"/><Relationship Id="rId5" Type="http://schemas.microsoft.com/office/2007/relationships/hdphoto" Target="../media/hdphoto10.wdp"/><Relationship Id="rId15" Type="http://schemas.openxmlformats.org/officeDocument/2006/relationships/image" Target="../media/image87.png"/><Relationship Id="rId23" Type="http://schemas.openxmlformats.org/officeDocument/2006/relationships/image" Target="../media/image93.png"/><Relationship Id="rId10" Type="http://schemas.microsoft.com/office/2007/relationships/hdphoto" Target="../media/hdphoto14.wdp"/><Relationship Id="rId19" Type="http://schemas.openxmlformats.org/officeDocument/2006/relationships/image" Target="../media/image90.png"/><Relationship Id="rId4" Type="http://schemas.openxmlformats.org/officeDocument/2006/relationships/image" Target="../media/image62.png"/><Relationship Id="rId9" Type="http://schemas.openxmlformats.org/officeDocument/2006/relationships/image" Target="../media/image82.png"/><Relationship Id="rId14" Type="http://schemas.openxmlformats.org/officeDocument/2006/relationships/image" Target="../media/image86.png"/><Relationship Id="rId22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7.png"/><Relationship Id="rId21" Type="http://schemas.openxmlformats.org/officeDocument/2006/relationships/image" Target="../media/image114.png"/><Relationship Id="rId34" Type="http://schemas.openxmlformats.org/officeDocument/2006/relationships/image" Target="../media/image125.pn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microsoft.com/office/2007/relationships/hdphoto" Target="../media/hdphoto19.wdp"/><Relationship Id="rId33" Type="http://schemas.openxmlformats.org/officeDocument/2006/relationships/image" Target="../media/image124.png"/><Relationship Id="rId2" Type="http://schemas.openxmlformats.org/officeDocument/2006/relationships/image" Target="../media/image96.png"/><Relationship Id="rId16" Type="http://schemas.openxmlformats.org/officeDocument/2006/relationships/image" Target="../media/image109.png"/><Relationship Id="rId20" Type="http://schemas.openxmlformats.org/officeDocument/2006/relationships/image" Target="../media/image113.svg"/><Relationship Id="rId29" Type="http://schemas.openxmlformats.org/officeDocument/2006/relationships/image" Target="../media/image1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24" Type="http://schemas.openxmlformats.org/officeDocument/2006/relationships/image" Target="../media/image116.png"/><Relationship Id="rId32" Type="http://schemas.openxmlformats.org/officeDocument/2006/relationships/image" Target="../media/image123.svg"/><Relationship Id="rId37" Type="http://schemas.microsoft.com/office/2007/relationships/hdphoto" Target="../media/hdphoto20.wdp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5.png"/><Relationship Id="rId28" Type="http://schemas.openxmlformats.org/officeDocument/2006/relationships/image" Target="../media/image119.png"/><Relationship Id="rId36" Type="http://schemas.openxmlformats.org/officeDocument/2006/relationships/image" Target="../media/image127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31" Type="http://schemas.openxmlformats.org/officeDocument/2006/relationships/image" Target="../media/image122.png"/><Relationship Id="rId4" Type="http://schemas.microsoft.com/office/2007/relationships/hdphoto" Target="../media/hdphoto17.wdp"/><Relationship Id="rId9" Type="http://schemas.openxmlformats.org/officeDocument/2006/relationships/image" Target="../media/image102.svg"/><Relationship Id="rId14" Type="http://schemas.openxmlformats.org/officeDocument/2006/relationships/image" Target="../media/image107.svg"/><Relationship Id="rId22" Type="http://schemas.microsoft.com/office/2007/relationships/hdphoto" Target="../media/hdphoto18.wdp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Relationship Id="rId35" Type="http://schemas.openxmlformats.org/officeDocument/2006/relationships/image" Target="../media/image126.png"/><Relationship Id="rId8" Type="http://schemas.openxmlformats.org/officeDocument/2006/relationships/image" Target="../media/image101.png"/><Relationship Id="rId3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2"/>
          <p:cNvSpPr/>
          <p:nvPr/>
        </p:nvSpPr>
        <p:spPr>
          <a:xfrm>
            <a:off x="8048880" y="-1"/>
            <a:ext cx="10239120" cy="8079937"/>
          </a:xfrm>
          <a:custGeom>
            <a:avLst/>
            <a:gdLst>
              <a:gd name="textAreaLeft" fmla="*/ 0 w 12342600"/>
              <a:gd name="textAreaRight" fmla="*/ 12343320 w 12342600"/>
              <a:gd name="textAreaTop" fmla="*/ 0 h 9735120"/>
              <a:gd name="textAreaBottom" fmla="*/ 9735840 h 9735120"/>
            </a:gdLst>
            <a:ahLst/>
            <a:cxnLst/>
            <a:rect l="textAreaLeft" t="textAreaTop" r="textAreaRight" b="textAreaBottom"/>
            <a:pathLst>
              <a:path w="12343438" h="9735887">
                <a:moveTo>
                  <a:pt x="0" y="0"/>
                </a:moveTo>
                <a:lnTo>
                  <a:pt x="12343439" y="0"/>
                </a:lnTo>
                <a:lnTo>
                  <a:pt x="12343439" y="9735887"/>
                </a:lnTo>
                <a:lnTo>
                  <a:pt x="0" y="973588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>
              <a:fillRect t="-20486" r="-20544" b="1"/>
            </a:stretch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8" name="Freeform 6"/>
          <p:cNvSpPr/>
          <p:nvPr/>
        </p:nvSpPr>
        <p:spPr>
          <a:xfrm>
            <a:off x="9867960" y="1800000"/>
            <a:ext cx="7570080" cy="6686640"/>
          </a:xfrm>
          <a:custGeom>
            <a:avLst/>
            <a:gdLst>
              <a:gd name="textAreaLeft" fmla="*/ 0 w 7570080"/>
              <a:gd name="textAreaRight" fmla="*/ 7570800 w 7570080"/>
              <a:gd name="textAreaTop" fmla="*/ 0 h 6686640"/>
              <a:gd name="textAreaBottom" fmla="*/ 6687360 h 6686640"/>
            </a:gdLst>
            <a:ahLst/>
            <a:cxnLst/>
            <a:rect l="textAreaLeft" t="textAreaTop" r="textAreaRight" b="textAreaBottom"/>
            <a:pathLst>
              <a:path w="7570691" h="6687211">
                <a:moveTo>
                  <a:pt x="0" y="0"/>
                </a:moveTo>
                <a:lnTo>
                  <a:pt x="7570692" y="0"/>
                </a:lnTo>
                <a:lnTo>
                  <a:pt x="7570692" y="6687212"/>
                </a:lnTo>
                <a:lnTo>
                  <a:pt x="0" y="668721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594397-C723-431B-99B9-8842213E9B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1932966">
            <a:off x="1630775" y="1595984"/>
            <a:ext cx="5413130" cy="7681164"/>
          </a:xfrm>
          <a:prstGeom prst="rect">
            <a:avLst/>
          </a:prstGeom>
        </p:spPr>
      </p:pic>
      <p:sp>
        <p:nvSpPr>
          <p:cNvPr id="69" name="TextBox 7"/>
          <p:cNvSpPr/>
          <p:nvPr/>
        </p:nvSpPr>
        <p:spPr>
          <a:xfrm>
            <a:off x="736200" y="3594960"/>
            <a:ext cx="8041680" cy="109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8589"/>
              </a:lnSpc>
            </a:pPr>
            <a:r>
              <a:rPr lang="en-US" sz="7530" b="1" strike="noStrike" spc="162" dirty="0">
                <a:solidFill>
                  <a:srgbClr val="492303"/>
                </a:solidFill>
                <a:latin typeface="Arial"/>
                <a:ea typeface="Klein Bold"/>
              </a:rPr>
              <a:t>MASAS MADRE</a:t>
            </a:r>
            <a:endParaRPr lang="es-ES" sz="753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TextBox 10"/>
          <p:cNvSpPr/>
          <p:nvPr/>
        </p:nvSpPr>
        <p:spPr>
          <a:xfrm>
            <a:off x="771120" y="4710240"/>
            <a:ext cx="7462800" cy="183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4816"/>
              </a:lnSpc>
            </a:pPr>
            <a:r>
              <a:rPr lang="en-US" sz="4220" b="1" strike="noStrike" spc="86">
                <a:solidFill>
                  <a:srgbClr val="492303"/>
                </a:solidFill>
                <a:latin typeface="Arial"/>
                <a:ea typeface="Klein Bold"/>
              </a:rPr>
              <a:t>Una alternativa para la </a:t>
            </a:r>
            <a:endParaRPr lang="es-ES" sz="422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4816"/>
              </a:lnSpc>
            </a:pPr>
            <a:r>
              <a:rPr lang="en-US" sz="4220" b="1" strike="noStrike" spc="86">
                <a:solidFill>
                  <a:srgbClr val="492303"/>
                </a:solidFill>
                <a:latin typeface="Arial"/>
                <a:ea typeface="Klein Bold"/>
              </a:rPr>
              <a:t>valorización de harina de algarroba</a:t>
            </a:r>
            <a:endParaRPr lang="es-ES" sz="42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Freeform 22"/>
          <p:cNvSpPr/>
          <p:nvPr/>
        </p:nvSpPr>
        <p:spPr>
          <a:xfrm>
            <a:off x="266519" y="4738254"/>
            <a:ext cx="8041418" cy="4762039"/>
          </a:xfrm>
          <a:custGeom>
            <a:avLst/>
            <a:gdLst>
              <a:gd name="textAreaLeft" fmla="*/ 0 w 9236520"/>
              <a:gd name="textAreaRight" fmla="*/ 9237240 w 9236520"/>
              <a:gd name="textAreaTop" fmla="*/ 0 h 4628160"/>
              <a:gd name="textAreaBottom" fmla="*/ 4628880 h 4628160"/>
            </a:gdLst>
            <a:ahLst/>
            <a:cxnLst/>
            <a:rect l="textAreaLeft" t="textAreaTop" r="textAreaRight" b="textAreaBottom"/>
            <a:pathLst>
              <a:path w="2752193" h="1345134">
                <a:moveTo>
                  <a:pt x="0" y="0"/>
                </a:moveTo>
                <a:lnTo>
                  <a:pt x="2752193" y="0"/>
                </a:lnTo>
                <a:lnTo>
                  <a:pt x="2752193" y="1345134"/>
                </a:lnTo>
                <a:lnTo>
                  <a:pt x="0" y="13451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BA675F5C-489C-8D80-5DDF-2DC28540A413}"/>
              </a:ext>
            </a:extLst>
          </p:cNvPr>
          <p:cNvSpPr/>
          <p:nvPr/>
        </p:nvSpPr>
        <p:spPr>
          <a:xfrm>
            <a:off x="16398805" y="355744"/>
            <a:ext cx="1303029" cy="1190752"/>
          </a:xfrm>
          <a:custGeom>
            <a:avLst/>
            <a:gdLst>
              <a:gd name="textAreaLeft" fmla="*/ 0 w 4004280"/>
              <a:gd name="textAreaRight" fmla="*/ 4004640 w 4004280"/>
              <a:gd name="textAreaTop" fmla="*/ 0 h 3305880"/>
              <a:gd name="textAreaBottom" fmla="*/ 3306240 h 3305880"/>
            </a:gdLst>
            <a:ahLst/>
            <a:cxnLst/>
            <a:rect l="textAreaLeft" t="textAreaTop" r="textAreaRight" b="textAreaBottom"/>
            <a:pathLst>
              <a:path w="5072173" h="4114800">
                <a:moveTo>
                  <a:pt x="0" y="0"/>
                </a:moveTo>
                <a:lnTo>
                  <a:pt x="5072173" y="0"/>
                </a:lnTo>
                <a:lnTo>
                  <a:pt x="5072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chemeClr val="dk1"/>
              </a:solidFill>
              <a:highlight>
                <a:srgbClr val="8D281E"/>
              </a:highlight>
              <a:latin typeface="Calibri"/>
              <a:ea typeface="Noto Sans SC Regular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9355562-240E-DD67-DAEE-9BC6800FA640}"/>
              </a:ext>
            </a:extLst>
          </p:cNvPr>
          <p:cNvSpPr/>
          <p:nvPr/>
        </p:nvSpPr>
        <p:spPr>
          <a:xfrm>
            <a:off x="396000" y="218880"/>
            <a:ext cx="304416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497" dirty="0" err="1">
                <a:solidFill>
                  <a:srgbClr val="492303"/>
                </a:solidFill>
                <a:latin typeface="Arial"/>
                <a:ea typeface="Klein Bold"/>
              </a:rPr>
              <a:t>Panificación</a:t>
            </a:r>
            <a:endParaRPr lang="es-ES" sz="4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B014EC-C980-B5FC-AC2B-B75FA7766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721" y="2121445"/>
            <a:ext cx="12581113" cy="230043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2AF47D59-8223-C8F4-11BC-8B5037386239}"/>
              </a:ext>
            </a:extLst>
          </p:cNvPr>
          <p:cNvGrpSpPr/>
          <p:nvPr/>
        </p:nvGrpSpPr>
        <p:grpSpPr>
          <a:xfrm>
            <a:off x="12488385" y="3494400"/>
            <a:ext cx="1528550" cy="886532"/>
            <a:chOff x="12488385" y="3494400"/>
            <a:chExt cx="1528550" cy="886532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F818BE04-A0C8-3E11-F20D-189E2FFAA4A4}"/>
                </a:ext>
              </a:extLst>
            </p:cNvPr>
            <p:cNvSpPr/>
            <p:nvPr/>
          </p:nvSpPr>
          <p:spPr>
            <a:xfrm>
              <a:off x="12488386" y="3957000"/>
              <a:ext cx="1528549" cy="423932"/>
            </a:xfrm>
            <a:prstGeom prst="roundRect">
              <a:avLst/>
            </a:prstGeom>
            <a:solidFill>
              <a:srgbClr val="FCD5B5">
                <a:alpha val="40000"/>
              </a:srgbClr>
            </a:solidFill>
            <a:ln w="28575">
              <a:solidFill>
                <a:srgbClr val="6325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0A3822DC-DC63-DC79-36A8-C7BE61D6B67E}"/>
                </a:ext>
              </a:extLst>
            </p:cNvPr>
            <p:cNvSpPr/>
            <p:nvPr/>
          </p:nvSpPr>
          <p:spPr>
            <a:xfrm>
              <a:off x="12488385" y="3494400"/>
              <a:ext cx="1528549" cy="423932"/>
            </a:xfrm>
            <a:prstGeom prst="roundRect">
              <a:avLst/>
            </a:prstGeom>
            <a:solidFill>
              <a:srgbClr val="FCD5B5">
                <a:alpha val="40000"/>
              </a:srgbClr>
            </a:solidFill>
            <a:ln w="28575">
              <a:solidFill>
                <a:srgbClr val="6325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92A4EF8-943D-0398-A877-4C64E717659F}"/>
              </a:ext>
            </a:extLst>
          </p:cNvPr>
          <p:cNvGrpSpPr/>
          <p:nvPr/>
        </p:nvGrpSpPr>
        <p:grpSpPr>
          <a:xfrm>
            <a:off x="8843748" y="3956999"/>
            <a:ext cx="8692053" cy="4791877"/>
            <a:chOff x="8843748" y="3956999"/>
            <a:chExt cx="8692053" cy="4791877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ED343CB8-65EE-CC9A-3A1D-5A7BA52A4FD6}"/>
                </a:ext>
              </a:extLst>
            </p:cNvPr>
            <p:cNvSpPr/>
            <p:nvPr/>
          </p:nvSpPr>
          <p:spPr>
            <a:xfrm>
              <a:off x="8843748" y="3956999"/>
              <a:ext cx="1528549" cy="423932"/>
            </a:xfrm>
            <a:prstGeom prst="roundRect">
              <a:avLst/>
            </a:prstGeom>
            <a:solidFill>
              <a:srgbClr val="FCD5B5">
                <a:alpha val="40000"/>
              </a:srgbClr>
            </a:solidFill>
            <a:ln w="28575">
              <a:solidFill>
                <a:srgbClr val="6325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6722A79-A98B-A60D-E913-837B75A96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957" b="92029" l="9826" r="93848">
                          <a14:foregroundMark x1="19743" y1="90725" x2="19743" y2="90725"/>
                          <a14:foregroundMark x1="39669" y1="93478" x2="46465" y2="93623"/>
                          <a14:foregroundMark x1="46465" y1="93623" x2="63636" y2="91884"/>
                          <a14:foregroundMark x1="63636" y1="91884" x2="64555" y2="92029"/>
                          <a14:foregroundMark x1="87511" y1="29855" x2="94215" y2="64348"/>
                          <a14:foregroundMark x1="94215" y1="64348" x2="93848" y2="72174"/>
                          <a14:foregroundMark x1="93848" y1="72174" x2="92011" y2="80435"/>
                          <a14:foregroundMark x1="91736" y1="43768" x2="91736" y2="43768"/>
                          <a14:foregroundMark x1="91093" y1="41594" x2="91093" y2="41594"/>
                          <a14:foregroundMark x1="92195" y1="44058" x2="93113" y2="45652"/>
                          <a14:foregroundMark x1="91093" y1="39130" x2="91093" y2="39130"/>
                          <a14:foregroundMark x1="90725" y1="40725" x2="90725" y2="40725"/>
                          <a14:foregroundMark x1="69605" y1="9855" x2="53168" y2="6957"/>
                          <a14:foregroundMark x1="53168" y1="6957" x2="44353" y2="178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32659" y="4569920"/>
              <a:ext cx="4320000" cy="2740159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EF2D962-BB64-10AA-10C6-DE54BD098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184" b="90671" l="5395" r="95183">
                          <a14:foregroundMark x1="10019" y1="39213" x2="6358" y2="64723"/>
                          <a14:foregroundMark x1="6358" y1="64723" x2="8960" y2="76676"/>
                          <a14:foregroundMark x1="8960" y1="76676" x2="11368" y2="81778"/>
                          <a14:foregroundMark x1="5780" y1="57580" x2="5780" y2="57580"/>
                          <a14:foregroundMark x1="8092" y1="43294" x2="8092" y2="43294"/>
                          <a14:foregroundMark x1="8382" y1="41108" x2="8382" y2="41108"/>
                          <a14:foregroundMark x1="7418" y1="42857" x2="7322" y2="43586"/>
                          <a14:foregroundMark x1="6647" y1="47813" x2="6647" y2="47813"/>
                          <a14:foregroundMark x1="7322" y1="41691" x2="7322" y2="41691"/>
                          <a14:foregroundMark x1="17245" y1="24198" x2="17245" y2="24198"/>
                          <a14:foregroundMark x1="24952" y1="17201" x2="24952" y2="17201"/>
                          <a14:foregroundMark x1="28420" y1="14431" x2="18497" y2="22157"/>
                          <a14:foregroundMark x1="18497" y1="22157" x2="16281" y2="25364"/>
                          <a14:foregroundMark x1="32274" y1="11808" x2="43642" y2="8163"/>
                          <a14:foregroundMark x1="43642" y1="8163" x2="51445" y2="10058"/>
                          <a14:foregroundMark x1="51445" y1="10058" x2="57129" y2="9329"/>
                          <a14:foregroundMark x1="57129" y1="9329" x2="62524" y2="10496"/>
                          <a14:foregroundMark x1="62524" y1="10496" x2="63102" y2="10933"/>
                          <a14:foregroundMark x1="69461" y1="12391" x2="80347" y2="21283"/>
                          <a14:foregroundMark x1="80347" y1="21283" x2="83526" y2="26968"/>
                          <a14:foregroundMark x1="83526" y1="26968" x2="83911" y2="28134"/>
                          <a14:foregroundMark x1="85453" y1="29155" x2="94605" y2="57726"/>
                          <a14:foregroundMark x1="94605" y1="57726" x2="92293" y2="77843"/>
                          <a14:foregroundMark x1="92293" y1="77843" x2="91233" y2="78571"/>
                          <a14:foregroundMark x1="89692" y1="83819" x2="81214" y2="88192"/>
                          <a14:foregroundMark x1="81214" y1="88192" x2="83622" y2="89359"/>
                          <a14:foregroundMark x1="79383" y1="90379" x2="30829" y2="86589"/>
                          <a14:foregroundMark x1="5106" y1="58746" x2="7129" y2="74490"/>
                          <a14:foregroundMark x1="7129" y1="74490" x2="14644" y2="87901"/>
                          <a14:foregroundMark x1="14644" y1="87901" x2="21965" y2="90671"/>
                          <a14:foregroundMark x1="21965" y1="90671" x2="26975" y2="88921"/>
                          <a14:foregroundMark x1="26975" y1="88921" x2="27168" y2="88630"/>
                          <a14:foregroundMark x1="90366" y1="83673" x2="94220" y2="75656"/>
                          <a14:foregroundMark x1="95279" y1="61224" x2="95279" y2="61224"/>
                          <a14:foregroundMark x1="94509" y1="73615" x2="94509" y2="73615"/>
                          <a14:foregroundMark x1="94316" y1="77843" x2="94316" y2="77843"/>
                          <a14:foregroundMark x1="94701" y1="73907" x2="94701" y2="73907"/>
                          <a14:foregroundMark x1="5395" y1="70262" x2="5395" y2="70262"/>
                          <a14:foregroundMark x1="11079" y1="84402" x2="11079" y2="84402"/>
                          <a14:foregroundMark x1="9730" y1="80758" x2="9730" y2="80758"/>
                          <a14:foregroundMark x1="8671" y1="79155" x2="8671" y2="79155"/>
                          <a14:foregroundMark x1="10019" y1="81633" x2="10019" y2="81633"/>
                          <a14:foregroundMark x1="9730" y1="81195" x2="9730" y2="81195"/>
                          <a14:foregroundMark x1="9056" y1="80321" x2="9441" y2="80758"/>
                          <a14:foregroundMark x1="12042" y1="86735" x2="12909" y2="867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15801" y="4671419"/>
              <a:ext cx="4320000" cy="274154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79FEAA6-12A3-D7AB-CF6D-9777926DF9F5}"/>
                </a:ext>
              </a:extLst>
            </p:cNvPr>
            <p:cNvSpPr txBox="1"/>
            <p:nvPr/>
          </p:nvSpPr>
          <p:spPr>
            <a:xfrm>
              <a:off x="10684833" y="7245748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rgbClr val="6325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 Sc/</a:t>
              </a:r>
              <a:r>
                <a:rPr lang="ca-ES" b="1" dirty="0" err="1">
                  <a:solidFill>
                    <a:srgbClr val="6325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Lp</a:t>
              </a:r>
              <a:endParaRPr lang="ca-ES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C03B710-BC9C-95FE-CCDC-A5D701EE5C90}"/>
                </a:ext>
              </a:extLst>
            </p:cNvPr>
            <p:cNvSpPr txBox="1"/>
            <p:nvPr/>
          </p:nvSpPr>
          <p:spPr>
            <a:xfrm>
              <a:off x="14680184" y="724574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b="1" dirty="0">
                  <a:solidFill>
                    <a:srgbClr val="6325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 </a:t>
              </a:r>
              <a:r>
                <a:rPr lang="ca-ES" b="1" dirty="0" err="1">
                  <a:solidFill>
                    <a:srgbClr val="6325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</a:t>
              </a:r>
              <a:r>
                <a:rPr lang="ca-ES" b="1" dirty="0">
                  <a:solidFill>
                    <a:srgbClr val="6325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ca-ES" b="1" dirty="0" err="1">
                  <a:solidFill>
                    <a:srgbClr val="6325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Lp</a:t>
              </a:r>
              <a:endParaRPr lang="ca-ES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uadroTexto 66">
              <a:extLst>
                <a:ext uri="{FF2B5EF4-FFF2-40B4-BE49-F238E27FC236}">
                  <a16:creationId xmlns:a16="http://schemas.microsoft.com/office/drawing/2014/main" id="{D24203CC-27BD-5AAF-CE6F-D58B70B6A07C}"/>
                </a:ext>
              </a:extLst>
            </p:cNvPr>
            <p:cNvSpPr/>
            <p:nvPr/>
          </p:nvSpPr>
          <p:spPr>
            <a:xfrm>
              <a:off x="10547268" y="8165555"/>
              <a:ext cx="5851537" cy="5833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 defTabSz="914400">
                <a:lnSpc>
                  <a:spcPct val="100000"/>
                </a:lnSpc>
              </a:pPr>
              <a:r>
                <a:rPr lang="es-ES" sz="1600" b="1" strike="noStrike" spc="-1" dirty="0">
                  <a:solidFill>
                    <a:srgbClr val="632523"/>
                  </a:solidFill>
                  <a:latin typeface="Arial"/>
                </a:rPr>
                <a:t>El pan elaborado con la masa madre </a:t>
              </a:r>
              <a:r>
                <a:rPr lang="es-ES" sz="1600" b="1" strike="noStrike" spc="-1" dirty="0" err="1">
                  <a:solidFill>
                    <a:srgbClr val="632523"/>
                  </a:solidFill>
                  <a:latin typeface="Arial"/>
                </a:rPr>
                <a:t>Kh</a:t>
              </a:r>
              <a:r>
                <a:rPr lang="es-ES" sz="1600" b="1" strike="noStrike" spc="-1" dirty="0">
                  <a:solidFill>
                    <a:srgbClr val="632523"/>
                  </a:solidFill>
                  <a:latin typeface="Arial"/>
                </a:rPr>
                <a:t>/</a:t>
              </a:r>
              <a:r>
                <a:rPr lang="es-ES" sz="1600" b="1" strike="noStrike" spc="-1" dirty="0" err="1">
                  <a:solidFill>
                    <a:srgbClr val="632523"/>
                  </a:solidFill>
                  <a:latin typeface="Arial"/>
                </a:rPr>
                <a:t>Lp</a:t>
              </a:r>
              <a:r>
                <a:rPr lang="es-ES" sz="1600" b="1" strike="noStrike" spc="-1" dirty="0">
                  <a:solidFill>
                    <a:srgbClr val="632523"/>
                  </a:solidFill>
                  <a:latin typeface="Arial"/>
                </a:rPr>
                <a:t> tiene un menor volumen que el pan control y el preparado con Sc/</a:t>
              </a:r>
              <a:r>
                <a:rPr lang="es-ES" sz="1600" b="1" strike="noStrike" spc="-1" dirty="0" err="1">
                  <a:solidFill>
                    <a:srgbClr val="632523"/>
                  </a:solidFill>
                  <a:latin typeface="Arial"/>
                </a:rPr>
                <a:t>Lp</a:t>
              </a:r>
              <a:endParaRPr lang="es-ES" sz="1600" b="0" strike="noStrike" spc="-1" dirty="0">
                <a:solidFill>
                  <a:srgbClr val="632523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Freeform 2"/>
          <p:cNvSpPr/>
          <p:nvPr/>
        </p:nvSpPr>
        <p:spPr>
          <a:xfrm>
            <a:off x="9288360" y="3750888"/>
            <a:ext cx="8343360" cy="4394520"/>
          </a:xfrm>
          <a:custGeom>
            <a:avLst/>
            <a:gdLst>
              <a:gd name="textAreaLeft" fmla="*/ 0 w 8343360"/>
              <a:gd name="textAreaRight" fmla="*/ 8344080 w 8343360"/>
              <a:gd name="textAreaTop" fmla="*/ 0 h 4394520"/>
              <a:gd name="textAreaBottom" fmla="*/ 4395240 h 4394520"/>
            </a:gdLst>
            <a:ahLst/>
            <a:cxnLst/>
            <a:rect l="textAreaLeft" t="textAreaTop" r="textAreaRight" b="textAreaBottom"/>
            <a:pathLst>
              <a:path w="8343975" h="4395063">
                <a:moveTo>
                  <a:pt x="0" y="0"/>
                </a:moveTo>
                <a:lnTo>
                  <a:pt x="8343975" y="0"/>
                </a:lnTo>
                <a:lnTo>
                  <a:pt x="8343975" y="4395063"/>
                </a:lnTo>
                <a:lnTo>
                  <a:pt x="0" y="439506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421" name="Group 3"/>
          <p:cNvGrpSpPr/>
          <p:nvPr/>
        </p:nvGrpSpPr>
        <p:grpSpPr>
          <a:xfrm>
            <a:off x="655920" y="3735408"/>
            <a:ext cx="8402400" cy="4394520"/>
            <a:chOff x="655920" y="3448800"/>
            <a:chExt cx="8402400" cy="4394520"/>
          </a:xfrm>
        </p:grpSpPr>
        <p:sp>
          <p:nvSpPr>
            <p:cNvPr id="422" name="Freeform 4"/>
            <p:cNvSpPr/>
            <p:nvPr/>
          </p:nvSpPr>
          <p:spPr>
            <a:xfrm>
              <a:off x="655920" y="3448800"/>
              <a:ext cx="8402400" cy="4394520"/>
            </a:xfrm>
            <a:custGeom>
              <a:avLst/>
              <a:gdLst>
                <a:gd name="textAreaLeft" fmla="*/ 0 w 8402400"/>
                <a:gd name="textAreaRight" fmla="*/ 8403120 w 8402400"/>
                <a:gd name="textAreaTop" fmla="*/ 0 h 4394520"/>
                <a:gd name="textAreaBottom" fmla="*/ 4395240 h 4394520"/>
              </a:gdLst>
              <a:ahLst/>
              <a:cxnLst/>
              <a:rect l="textAreaLeft" t="textAreaTop" r="textAreaRight" b="textAreaBottom"/>
              <a:pathLst>
                <a:path w="11203988" h="5860084">
                  <a:moveTo>
                    <a:pt x="0" y="0"/>
                  </a:moveTo>
                  <a:lnTo>
                    <a:pt x="11203988" y="0"/>
                  </a:lnTo>
                  <a:lnTo>
                    <a:pt x="11203988" y="5860084"/>
                  </a:lnTo>
                  <a:lnTo>
                    <a:pt x="0" y="5860084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423" name="Group 5"/>
            <p:cNvGrpSpPr/>
            <p:nvPr/>
          </p:nvGrpSpPr>
          <p:grpSpPr>
            <a:xfrm>
              <a:off x="901800" y="7257600"/>
              <a:ext cx="484560" cy="501480"/>
              <a:chOff x="901800" y="7257600"/>
              <a:chExt cx="484560" cy="501480"/>
            </a:xfrm>
          </p:grpSpPr>
          <p:sp>
            <p:nvSpPr>
              <p:cNvPr id="424" name="Freeform 6"/>
              <p:cNvSpPr/>
              <p:nvPr/>
            </p:nvSpPr>
            <p:spPr>
              <a:xfrm>
                <a:off x="901800" y="7274520"/>
                <a:ext cx="484560" cy="484560"/>
              </a:xfrm>
              <a:custGeom>
                <a:avLst/>
                <a:gdLst>
                  <a:gd name="textAreaLeft" fmla="*/ 0 w 484560"/>
                  <a:gd name="textAreaRight" fmla="*/ 485280 w 484560"/>
                  <a:gd name="textAreaTop" fmla="*/ 0 h 484560"/>
                  <a:gd name="textAreaBottom" fmla="*/ 485280 h 484560"/>
                </a:gdLst>
                <a:ahLst/>
                <a:cxnLst/>
                <a:rect l="textAreaLeft" t="textAreaTop" r="textAreaRight" b="textAreaBottom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425" name="TextBox 7"/>
              <p:cNvSpPr/>
              <p:nvPr/>
            </p:nvSpPr>
            <p:spPr>
              <a:xfrm>
                <a:off x="947160" y="7257600"/>
                <a:ext cx="393480" cy="456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 algn="ctr" defTabSz="914400">
                  <a:lnSpc>
                    <a:spcPts val="3413"/>
                  </a:lnSpc>
                </a:pPr>
                <a:endParaRPr lang="en-US" sz="1800" b="0" strike="noStrike" spc="-1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sp>
        <p:nvSpPr>
          <p:cNvPr id="426" name="CuadroTexto 12"/>
          <p:cNvSpPr/>
          <p:nvPr/>
        </p:nvSpPr>
        <p:spPr>
          <a:xfrm>
            <a:off x="4135680" y="8380488"/>
            <a:ext cx="107593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632523"/>
                </a:solidFill>
                <a:latin typeface="Arial"/>
              </a:rPr>
              <a:t>La fermentación prolongada de la harina de algarroba, mediante la preparación de MM,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632523"/>
                </a:solidFill>
                <a:latin typeface="Arial"/>
              </a:rPr>
              <a:t>no reduce su actividad antioxidante ni el contenido total de polifenoles. 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TextBox 3"/>
          <p:cNvSpPr/>
          <p:nvPr/>
        </p:nvSpPr>
        <p:spPr>
          <a:xfrm>
            <a:off x="396000" y="218880"/>
            <a:ext cx="886680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497">
                <a:solidFill>
                  <a:srgbClr val="632523"/>
                </a:solidFill>
                <a:latin typeface="Arial"/>
                <a:ea typeface="Klein Bold"/>
              </a:rPr>
              <a:t>Capacidad Antioxidante y Polifenoles</a:t>
            </a:r>
            <a:endParaRPr lang="es-ES" sz="48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28" name="Grupo 1"/>
          <p:cNvGrpSpPr/>
          <p:nvPr/>
        </p:nvGrpSpPr>
        <p:grpSpPr>
          <a:xfrm>
            <a:off x="3898080" y="1698120"/>
            <a:ext cx="1918080" cy="1711440"/>
            <a:chOff x="3898080" y="1698120"/>
            <a:chExt cx="1918080" cy="1711440"/>
          </a:xfrm>
        </p:grpSpPr>
        <p:sp>
          <p:nvSpPr>
            <p:cNvPr id="429" name="Diagrama de flujo: conector 2"/>
            <p:cNvSpPr/>
            <p:nvPr/>
          </p:nvSpPr>
          <p:spPr>
            <a:xfrm>
              <a:off x="4018680" y="1873440"/>
              <a:ext cx="1565280" cy="1414800"/>
            </a:xfrm>
            <a:prstGeom prst="flowChartConnector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rgbClr val="9BBB59">
                  <a:lumMod val="50000"/>
                </a:srgbClr>
              </a:solidFill>
              <a:round/>
            </a:ln>
            <a:scene3d>
              <a:camera prst="orthographicFront"/>
              <a:lightRig rig="threePt" dir="t"/>
            </a:scene3d>
            <a:sp3d prstMaterial="translucentPowder">
              <a:bevelT w="127000"/>
              <a:bevelB h="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400" b="1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430" name="Diagrama de flujo: conector 3"/>
            <p:cNvSpPr/>
            <p:nvPr/>
          </p:nvSpPr>
          <p:spPr>
            <a:xfrm>
              <a:off x="5128560" y="2904480"/>
              <a:ext cx="559800" cy="505080"/>
            </a:xfrm>
            <a:prstGeom prst="flowChartConnector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rgbClr val="9BBB59">
                  <a:lumMod val="50000"/>
                </a:srgbClr>
              </a:solidFill>
              <a:round/>
            </a:ln>
            <a:scene3d>
              <a:camera prst="orthographicFront"/>
              <a:lightRig rig="threePt" dir="t"/>
            </a:scene3d>
            <a:sp3d prstMaterial="clear">
              <a:bevelT w="127000"/>
              <a:bevelB h="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400" b="1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431" name="Diagrama de flujo: conector 4"/>
            <p:cNvSpPr/>
            <p:nvPr/>
          </p:nvSpPr>
          <p:spPr>
            <a:xfrm>
              <a:off x="5456880" y="1698120"/>
              <a:ext cx="335520" cy="302760"/>
            </a:xfrm>
            <a:prstGeom prst="flowChartConnector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rgbClr val="9BBB59">
                  <a:lumMod val="50000"/>
                </a:srgbClr>
              </a:solidFill>
              <a:round/>
            </a:ln>
            <a:scene3d>
              <a:camera prst="orthographicFront"/>
              <a:lightRig rig="threePt" dir="t"/>
            </a:scene3d>
            <a:sp3d prstMaterial="clear">
              <a:bevelT w="127000"/>
              <a:bevelB h="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400" b="1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432" name="Diagrama de flujo: conector 5"/>
            <p:cNvSpPr/>
            <p:nvPr/>
          </p:nvSpPr>
          <p:spPr>
            <a:xfrm>
              <a:off x="3933000" y="3090600"/>
              <a:ext cx="223560" cy="201960"/>
            </a:xfrm>
            <a:prstGeom prst="flowChartConnector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rgbClr val="9BBB59">
                  <a:lumMod val="50000"/>
                </a:srgbClr>
              </a:solidFill>
              <a:round/>
            </a:ln>
            <a:scene3d>
              <a:camera prst="orthographicFront"/>
              <a:lightRig rig="threePt" dir="t"/>
            </a:scene3d>
            <a:sp3d prstMaterial="clear">
              <a:bevelT w="127000"/>
              <a:bevelB h="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400" b="1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433" name="CuadroTexto 6"/>
            <p:cNvSpPr/>
            <p:nvPr/>
          </p:nvSpPr>
          <p:spPr>
            <a:xfrm>
              <a:off x="3898080" y="2176920"/>
              <a:ext cx="191808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s-ES" sz="1600" b="1" strike="noStrike" spc="-1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Actividad Antioxidante</a:t>
              </a:r>
              <a:endParaRPr lang="es-ES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434" name="Imagen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579400" y="585360"/>
            <a:ext cx="3345840" cy="3609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Freeform 14">
            <a:extLst>
              <a:ext uri="{FF2B5EF4-FFF2-40B4-BE49-F238E27FC236}">
                <a16:creationId xmlns:a16="http://schemas.microsoft.com/office/drawing/2014/main" id="{6FEAC33E-8423-E89A-92BF-79F5DD780652}"/>
              </a:ext>
            </a:extLst>
          </p:cNvPr>
          <p:cNvSpPr/>
          <p:nvPr/>
        </p:nvSpPr>
        <p:spPr>
          <a:xfrm>
            <a:off x="16398805" y="355744"/>
            <a:ext cx="1303029" cy="1190752"/>
          </a:xfrm>
          <a:custGeom>
            <a:avLst/>
            <a:gdLst>
              <a:gd name="textAreaLeft" fmla="*/ 0 w 4004280"/>
              <a:gd name="textAreaRight" fmla="*/ 4004640 w 4004280"/>
              <a:gd name="textAreaTop" fmla="*/ 0 h 3305880"/>
              <a:gd name="textAreaBottom" fmla="*/ 3306240 h 3305880"/>
            </a:gdLst>
            <a:ahLst/>
            <a:cxnLst/>
            <a:rect l="textAreaLeft" t="textAreaTop" r="textAreaRight" b="textAreaBottom"/>
            <a:pathLst>
              <a:path w="5072173" h="4114800">
                <a:moveTo>
                  <a:pt x="0" y="0"/>
                </a:moveTo>
                <a:lnTo>
                  <a:pt x="5072173" y="0"/>
                </a:lnTo>
                <a:lnTo>
                  <a:pt x="5072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chemeClr val="dk1"/>
              </a:solidFill>
              <a:highlight>
                <a:srgbClr val="8D281E"/>
              </a:highlight>
              <a:latin typeface="Calibri"/>
              <a:ea typeface="Noto Sans SC Regula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rupo 18"/>
          <p:cNvGrpSpPr/>
          <p:nvPr/>
        </p:nvGrpSpPr>
        <p:grpSpPr>
          <a:xfrm>
            <a:off x="331560" y="3128760"/>
            <a:ext cx="6256800" cy="4278600"/>
            <a:chOff x="331560" y="3128760"/>
            <a:chExt cx="6256800" cy="4278600"/>
          </a:xfrm>
        </p:grpSpPr>
        <p:pic>
          <p:nvPicPr>
            <p:cNvPr id="436" name="Imagen 11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31560" y="3128760"/>
              <a:ext cx="6256800" cy="42786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37" name="CuadroTexto 12"/>
            <p:cNvSpPr/>
            <p:nvPr/>
          </p:nvSpPr>
          <p:spPr>
            <a:xfrm>
              <a:off x="1047960" y="3890520"/>
              <a:ext cx="665640" cy="3031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1400" b="0" strike="noStrike" spc="-1">
                  <a:solidFill>
                    <a:schemeClr val="dk1"/>
                  </a:solidFill>
                  <a:latin typeface="Arial"/>
                </a:rPr>
                <a:t>Pinitol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8" name="CuadroTexto 13"/>
            <p:cNvSpPr/>
            <p:nvPr/>
          </p:nvSpPr>
          <p:spPr>
            <a:xfrm>
              <a:off x="1549440" y="4183200"/>
              <a:ext cx="834840" cy="3031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1400" b="0" strike="noStrike" spc="-1">
                  <a:solidFill>
                    <a:schemeClr val="dk1"/>
                  </a:solidFill>
                  <a:latin typeface="Arial"/>
                </a:rPr>
                <a:t>Glucosa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9" name="CuadroTexto 14"/>
            <p:cNvSpPr/>
            <p:nvPr/>
          </p:nvSpPr>
          <p:spPr>
            <a:xfrm>
              <a:off x="2311560" y="5733000"/>
              <a:ext cx="933840" cy="3031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1400" b="0" strike="noStrike" spc="-1">
                  <a:solidFill>
                    <a:schemeClr val="dk1"/>
                  </a:solidFill>
                  <a:latin typeface="Arial"/>
                </a:rPr>
                <a:t>Sacarosa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40" name="CuadroTexto 15"/>
            <p:cNvSpPr/>
            <p:nvPr/>
          </p:nvSpPr>
          <p:spPr>
            <a:xfrm>
              <a:off x="1600920" y="5478480"/>
              <a:ext cx="874440" cy="3031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1400" b="0" strike="noStrike" spc="-1">
                  <a:solidFill>
                    <a:schemeClr val="dk1"/>
                  </a:solidFill>
                  <a:latin typeface="Arial"/>
                </a:rPr>
                <a:t>Fructosa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41" name="CuadroTexto 16"/>
            <p:cNvSpPr/>
            <p:nvPr/>
          </p:nvSpPr>
          <p:spPr>
            <a:xfrm>
              <a:off x="3854160" y="5215680"/>
              <a:ext cx="804240" cy="3031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1400" b="0" strike="noStrike" spc="-1">
                  <a:solidFill>
                    <a:schemeClr val="dk1"/>
                  </a:solidFill>
                  <a:latin typeface="Arial"/>
                </a:rPr>
                <a:t>Maltosa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42" name="CuadroTexto 17"/>
            <p:cNvSpPr/>
            <p:nvPr/>
          </p:nvSpPr>
          <p:spPr>
            <a:xfrm>
              <a:off x="5227200" y="5493960"/>
              <a:ext cx="1052640" cy="3031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1400" b="0" strike="noStrike" spc="-1">
                  <a:solidFill>
                    <a:schemeClr val="dk1"/>
                  </a:solidFill>
                  <a:latin typeface="Arial"/>
                </a:rPr>
                <a:t>Maltotriosa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43" name="Grupo 40"/>
          <p:cNvGrpSpPr/>
          <p:nvPr/>
        </p:nvGrpSpPr>
        <p:grpSpPr>
          <a:xfrm>
            <a:off x="7029720" y="1714680"/>
            <a:ext cx="10547640" cy="6948360"/>
            <a:chOff x="7029720" y="1714680"/>
            <a:chExt cx="10547640" cy="6948360"/>
          </a:xfrm>
        </p:grpSpPr>
        <p:pic>
          <p:nvPicPr>
            <p:cNvPr id="444" name="Imagen 38"/>
            <p:cNvPicPr/>
            <p:nvPr/>
          </p:nvPicPr>
          <p:blipFill>
            <a:blip r:embed="rId5"/>
            <a:stretch/>
          </p:blipFill>
          <p:spPr>
            <a:xfrm>
              <a:off x="7029720" y="1714680"/>
              <a:ext cx="10547640" cy="69483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45" name="Rectángulo 39"/>
            <p:cNvSpPr/>
            <p:nvPr/>
          </p:nvSpPr>
          <p:spPr>
            <a:xfrm>
              <a:off x="11850120" y="7477560"/>
              <a:ext cx="1370880" cy="38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446" name="CuadroTexto 1"/>
          <p:cNvSpPr/>
          <p:nvPr/>
        </p:nvSpPr>
        <p:spPr>
          <a:xfrm>
            <a:off x="1464480" y="7822800"/>
            <a:ext cx="45075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632523"/>
                </a:solidFill>
                <a:latin typeface="Arial"/>
              </a:rPr>
              <a:t>Los panes con MM tienen un menor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632523"/>
                </a:solidFill>
                <a:latin typeface="Arial"/>
              </a:rPr>
              <a:t>contenido de azúcares solubles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" name="TextBox 3"/>
          <p:cNvSpPr/>
          <p:nvPr/>
        </p:nvSpPr>
        <p:spPr>
          <a:xfrm>
            <a:off x="396000" y="218880"/>
            <a:ext cx="886680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497">
                <a:solidFill>
                  <a:srgbClr val="632523"/>
                </a:solidFill>
                <a:latin typeface="Arial"/>
                <a:ea typeface="Klein Bold"/>
              </a:rPr>
              <a:t>Consumo de Azúcares</a:t>
            </a:r>
            <a:endParaRPr lang="es-ES" sz="4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8" name="Imagen 1"/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62800" y="1347840"/>
            <a:ext cx="1751400" cy="1751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Freeform 14">
            <a:extLst>
              <a:ext uri="{FF2B5EF4-FFF2-40B4-BE49-F238E27FC236}">
                <a16:creationId xmlns:a16="http://schemas.microsoft.com/office/drawing/2014/main" id="{2259B63B-31E1-ACE9-0237-D934BE66E118}"/>
              </a:ext>
            </a:extLst>
          </p:cNvPr>
          <p:cNvSpPr/>
          <p:nvPr/>
        </p:nvSpPr>
        <p:spPr>
          <a:xfrm>
            <a:off x="16398805" y="355744"/>
            <a:ext cx="1303029" cy="1190752"/>
          </a:xfrm>
          <a:custGeom>
            <a:avLst/>
            <a:gdLst>
              <a:gd name="textAreaLeft" fmla="*/ 0 w 4004280"/>
              <a:gd name="textAreaRight" fmla="*/ 4004640 w 4004280"/>
              <a:gd name="textAreaTop" fmla="*/ 0 h 3305880"/>
              <a:gd name="textAreaBottom" fmla="*/ 3306240 h 3305880"/>
            </a:gdLst>
            <a:ahLst/>
            <a:cxnLst/>
            <a:rect l="textAreaLeft" t="textAreaTop" r="textAreaRight" b="textAreaBottom"/>
            <a:pathLst>
              <a:path w="5072173" h="4114800">
                <a:moveTo>
                  <a:pt x="0" y="0"/>
                </a:moveTo>
                <a:lnTo>
                  <a:pt x="5072173" y="0"/>
                </a:lnTo>
                <a:lnTo>
                  <a:pt x="5072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chemeClr val="dk1"/>
              </a:solidFill>
              <a:highlight>
                <a:srgbClr val="8D281E"/>
              </a:highlight>
              <a:latin typeface="Calibri"/>
              <a:ea typeface="Noto Sans SC Regula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Freeform 2"/>
          <p:cNvSpPr/>
          <p:nvPr/>
        </p:nvSpPr>
        <p:spPr>
          <a:xfrm>
            <a:off x="427320" y="1709280"/>
            <a:ext cx="9386640" cy="6555240"/>
          </a:xfrm>
          <a:custGeom>
            <a:avLst/>
            <a:gdLst>
              <a:gd name="textAreaLeft" fmla="*/ 0 w 9386640"/>
              <a:gd name="textAreaRight" fmla="*/ 9387360 w 9386640"/>
              <a:gd name="textAreaTop" fmla="*/ 0 h 6555240"/>
              <a:gd name="textAreaBottom" fmla="*/ 6555960 h 6555240"/>
            </a:gdLst>
            <a:ahLst/>
            <a:cxnLst/>
            <a:rect l="textAreaLeft" t="textAreaTop" r="textAreaRight" b="textAreaBottom"/>
            <a:pathLst>
              <a:path w="9635134" h="6708462">
                <a:moveTo>
                  <a:pt x="0" y="0"/>
                </a:moveTo>
                <a:lnTo>
                  <a:pt x="9635133" y="0"/>
                </a:lnTo>
                <a:lnTo>
                  <a:pt x="9635133" y="6708462"/>
                </a:lnTo>
                <a:lnTo>
                  <a:pt x="0" y="670846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0" name="TextBox 11"/>
          <p:cNvSpPr/>
          <p:nvPr/>
        </p:nvSpPr>
        <p:spPr>
          <a:xfrm>
            <a:off x="3191040" y="6381720"/>
            <a:ext cx="3620160" cy="115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noAutofit/>
          </a:bodyPr>
          <a:lstStyle/>
          <a:p>
            <a:pPr algn="ctr" defTabSz="914400">
              <a:lnSpc>
                <a:spcPts val="3739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1" name="Freeform 2"/>
          <p:cNvSpPr/>
          <p:nvPr/>
        </p:nvSpPr>
        <p:spPr>
          <a:xfrm>
            <a:off x="9702000" y="4202280"/>
            <a:ext cx="8442720" cy="5511600"/>
          </a:xfrm>
          <a:custGeom>
            <a:avLst/>
            <a:gdLst>
              <a:gd name="textAreaLeft" fmla="*/ 0 w 8442720"/>
              <a:gd name="textAreaRight" fmla="*/ 8443440 w 8442720"/>
              <a:gd name="textAreaTop" fmla="*/ 0 h 5511600"/>
              <a:gd name="textAreaBottom" fmla="*/ 5512320 h 5511600"/>
            </a:gdLst>
            <a:ahLst/>
            <a:cxnLst/>
            <a:rect l="textAreaLeft" t="textAreaTop" r="textAreaRight" b="textAreaBottom"/>
            <a:pathLst>
              <a:path w="11006123" h="7030161">
                <a:moveTo>
                  <a:pt x="0" y="0"/>
                </a:moveTo>
                <a:lnTo>
                  <a:pt x="11006124" y="0"/>
                </a:lnTo>
                <a:lnTo>
                  <a:pt x="11006124" y="7030162"/>
                </a:lnTo>
                <a:lnTo>
                  <a:pt x="0" y="703016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2" name="Elipse 17"/>
          <p:cNvSpPr/>
          <p:nvPr/>
        </p:nvSpPr>
        <p:spPr>
          <a:xfrm>
            <a:off x="3124800" y="1933920"/>
            <a:ext cx="3991680" cy="811080"/>
          </a:xfrm>
          <a:prstGeom prst="ellipse">
            <a:avLst/>
          </a:prstGeom>
          <a:noFill/>
          <a:ln w="57150">
            <a:solidFill>
              <a:srgbClr val="C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453" name="Grupo 9"/>
          <p:cNvGrpSpPr/>
          <p:nvPr/>
        </p:nvGrpSpPr>
        <p:grpSpPr>
          <a:xfrm>
            <a:off x="2946600" y="6552720"/>
            <a:ext cx="4969440" cy="1295280"/>
            <a:chOff x="2946600" y="6552720"/>
            <a:chExt cx="4969440" cy="1295280"/>
          </a:xfrm>
        </p:grpSpPr>
        <p:sp>
          <p:nvSpPr>
            <p:cNvPr id="454" name="Elipse 16"/>
            <p:cNvSpPr/>
            <p:nvPr/>
          </p:nvSpPr>
          <p:spPr>
            <a:xfrm>
              <a:off x="2946600" y="6552720"/>
              <a:ext cx="3991680" cy="81108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55" name="Flecha: a la derecha 8"/>
            <p:cNvSpPr/>
            <p:nvPr/>
          </p:nvSpPr>
          <p:spPr>
            <a:xfrm flipH="1">
              <a:off x="6938280" y="7364160"/>
              <a:ext cx="977760" cy="48384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57150"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456" name="CuadroTexto 11"/>
          <p:cNvSpPr/>
          <p:nvPr/>
        </p:nvSpPr>
        <p:spPr>
          <a:xfrm>
            <a:off x="1284120" y="8512560"/>
            <a:ext cx="797868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632523"/>
                </a:solidFill>
                <a:latin typeface="Arial"/>
              </a:rPr>
              <a:t>El perfil de compuestos orgánicos volátiles en panes elaborados con MM de algarroba se diferencia del obtenido por adición directa de esta harina.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7" name="TextBox 3"/>
          <p:cNvSpPr/>
          <p:nvPr/>
        </p:nvSpPr>
        <p:spPr>
          <a:xfrm>
            <a:off x="396000" y="218880"/>
            <a:ext cx="886680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497">
                <a:solidFill>
                  <a:srgbClr val="632523"/>
                </a:solidFill>
                <a:latin typeface="Arial"/>
                <a:ea typeface="Klein Bold"/>
              </a:rPr>
              <a:t>Compuestos orgánicos volátiles</a:t>
            </a:r>
            <a:endParaRPr lang="es-ES" sz="4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8" name="Imagen 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513445" y="1185664"/>
            <a:ext cx="1811520" cy="1811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Freeform 14">
            <a:extLst>
              <a:ext uri="{FF2B5EF4-FFF2-40B4-BE49-F238E27FC236}">
                <a16:creationId xmlns:a16="http://schemas.microsoft.com/office/drawing/2014/main" id="{20957DA8-A3DF-45CD-D3A3-F1BFE8C67C29}"/>
              </a:ext>
            </a:extLst>
          </p:cNvPr>
          <p:cNvSpPr/>
          <p:nvPr/>
        </p:nvSpPr>
        <p:spPr>
          <a:xfrm>
            <a:off x="16398805" y="355744"/>
            <a:ext cx="1303029" cy="1190752"/>
          </a:xfrm>
          <a:custGeom>
            <a:avLst/>
            <a:gdLst>
              <a:gd name="textAreaLeft" fmla="*/ 0 w 4004280"/>
              <a:gd name="textAreaRight" fmla="*/ 4004640 w 4004280"/>
              <a:gd name="textAreaTop" fmla="*/ 0 h 3305880"/>
              <a:gd name="textAreaBottom" fmla="*/ 3306240 h 3305880"/>
            </a:gdLst>
            <a:ahLst/>
            <a:cxnLst/>
            <a:rect l="textAreaLeft" t="textAreaTop" r="textAreaRight" b="textAreaBottom"/>
            <a:pathLst>
              <a:path w="5072173" h="4114800">
                <a:moveTo>
                  <a:pt x="0" y="0"/>
                </a:moveTo>
                <a:lnTo>
                  <a:pt x="5072173" y="0"/>
                </a:lnTo>
                <a:lnTo>
                  <a:pt x="5072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chemeClr val="dk1"/>
              </a:solidFill>
              <a:highlight>
                <a:srgbClr val="8D281E"/>
              </a:highlight>
              <a:latin typeface="Calibri"/>
              <a:ea typeface="Noto Sans SC Regular"/>
            </a:endParaRPr>
          </a:p>
        </p:txBody>
      </p:sp>
      <p:sp>
        <p:nvSpPr>
          <p:cNvPr id="4" name="Elipse 17">
            <a:extLst>
              <a:ext uri="{FF2B5EF4-FFF2-40B4-BE49-F238E27FC236}">
                <a16:creationId xmlns:a16="http://schemas.microsoft.com/office/drawing/2014/main" id="{89714DAD-38C0-8F52-E0DE-2190F9A7C26B}"/>
              </a:ext>
            </a:extLst>
          </p:cNvPr>
          <p:cNvSpPr/>
          <p:nvPr/>
        </p:nvSpPr>
        <p:spPr>
          <a:xfrm rot="16200000">
            <a:off x="9917424" y="6195923"/>
            <a:ext cx="1524673" cy="811080"/>
          </a:xfrm>
          <a:prstGeom prst="ellipse">
            <a:avLst/>
          </a:prstGeom>
          <a:noFill/>
          <a:ln w="57150">
            <a:solidFill>
              <a:srgbClr val="C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Elipse 17">
            <a:extLst>
              <a:ext uri="{FF2B5EF4-FFF2-40B4-BE49-F238E27FC236}">
                <a16:creationId xmlns:a16="http://schemas.microsoft.com/office/drawing/2014/main" id="{79D5D670-C037-FAB0-D795-188101AB88F2}"/>
              </a:ext>
            </a:extLst>
          </p:cNvPr>
          <p:cNvSpPr/>
          <p:nvPr/>
        </p:nvSpPr>
        <p:spPr>
          <a:xfrm rot="16200000">
            <a:off x="12850869" y="5562964"/>
            <a:ext cx="5142210" cy="2292822"/>
          </a:xfrm>
          <a:prstGeom prst="ellipse">
            <a:avLst/>
          </a:prstGeom>
          <a:noFill/>
          <a:ln w="57150">
            <a:solidFill>
              <a:srgbClr val="C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Freeform 2"/>
          <p:cNvSpPr/>
          <p:nvPr/>
        </p:nvSpPr>
        <p:spPr>
          <a:xfrm>
            <a:off x="6365520" y="1877040"/>
            <a:ext cx="10505880" cy="6819120"/>
          </a:xfrm>
          <a:custGeom>
            <a:avLst/>
            <a:gdLst>
              <a:gd name="textAreaLeft" fmla="*/ 0 w 10505880"/>
              <a:gd name="textAreaRight" fmla="*/ 10506600 w 10505880"/>
              <a:gd name="textAreaTop" fmla="*/ 0 h 6819120"/>
              <a:gd name="textAreaBottom" fmla="*/ 6819840 h 6819120"/>
            </a:gdLst>
            <a:ahLst/>
            <a:cxnLst/>
            <a:rect l="textAreaLeft" t="textAreaTop" r="textAreaRight" b="textAreaBottom"/>
            <a:pathLst>
              <a:path w="9383853" h="6650806">
                <a:moveTo>
                  <a:pt x="0" y="0"/>
                </a:moveTo>
                <a:lnTo>
                  <a:pt x="9383853" y="0"/>
                </a:lnTo>
                <a:lnTo>
                  <a:pt x="9383853" y="6650806"/>
                </a:lnTo>
                <a:lnTo>
                  <a:pt x="0" y="66508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0" name="Freeform 6"/>
          <p:cNvSpPr/>
          <p:nvPr/>
        </p:nvSpPr>
        <p:spPr>
          <a:xfrm>
            <a:off x="973800" y="1733760"/>
            <a:ext cx="3597840" cy="7320240"/>
          </a:xfrm>
          <a:custGeom>
            <a:avLst/>
            <a:gdLst>
              <a:gd name="textAreaLeft" fmla="*/ 0 w 3597840"/>
              <a:gd name="textAreaRight" fmla="*/ 3598560 w 3597840"/>
              <a:gd name="textAreaTop" fmla="*/ 0 h 7320240"/>
              <a:gd name="textAreaBottom" fmla="*/ 7320960 h 7320240"/>
            </a:gdLst>
            <a:ahLst/>
            <a:cxnLst/>
            <a:rect l="textAreaLeft" t="textAreaTop" r="textAreaRight" b="textAreaBottom"/>
            <a:pathLst>
              <a:path w="2503254" h="6682769">
                <a:moveTo>
                  <a:pt x="0" y="0"/>
                </a:moveTo>
                <a:lnTo>
                  <a:pt x="2503254" y="0"/>
                </a:lnTo>
                <a:lnTo>
                  <a:pt x="2503254" y="6682769"/>
                </a:lnTo>
                <a:lnTo>
                  <a:pt x="0" y="668276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1" name="TextBox 3"/>
          <p:cNvSpPr/>
          <p:nvPr/>
        </p:nvSpPr>
        <p:spPr>
          <a:xfrm>
            <a:off x="396000" y="218880"/>
            <a:ext cx="886680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497">
                <a:solidFill>
                  <a:srgbClr val="632523"/>
                </a:solidFill>
                <a:latin typeface="Arial"/>
                <a:ea typeface="Klein Bold"/>
              </a:rPr>
              <a:t>Textura</a:t>
            </a:r>
            <a:endParaRPr lang="es-ES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7A5687BC-9771-EE62-1DD3-9398FB003E6E}"/>
              </a:ext>
            </a:extLst>
          </p:cNvPr>
          <p:cNvSpPr/>
          <p:nvPr/>
        </p:nvSpPr>
        <p:spPr>
          <a:xfrm>
            <a:off x="16398805" y="355744"/>
            <a:ext cx="1303029" cy="1190752"/>
          </a:xfrm>
          <a:custGeom>
            <a:avLst/>
            <a:gdLst>
              <a:gd name="textAreaLeft" fmla="*/ 0 w 4004280"/>
              <a:gd name="textAreaRight" fmla="*/ 4004640 w 4004280"/>
              <a:gd name="textAreaTop" fmla="*/ 0 h 3305880"/>
              <a:gd name="textAreaBottom" fmla="*/ 3306240 h 3305880"/>
            </a:gdLst>
            <a:ahLst/>
            <a:cxnLst/>
            <a:rect l="textAreaLeft" t="textAreaTop" r="textAreaRight" b="textAreaBottom"/>
            <a:pathLst>
              <a:path w="5072173" h="4114800">
                <a:moveTo>
                  <a:pt x="0" y="0"/>
                </a:moveTo>
                <a:lnTo>
                  <a:pt x="5072173" y="0"/>
                </a:lnTo>
                <a:lnTo>
                  <a:pt x="5072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chemeClr val="dk1"/>
              </a:solidFill>
              <a:highlight>
                <a:srgbClr val="8D281E"/>
              </a:highlight>
              <a:latin typeface="Calibri"/>
              <a:ea typeface="Noto Sans SC Regula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Freeform 37"/>
          <p:cNvSpPr/>
          <p:nvPr/>
        </p:nvSpPr>
        <p:spPr>
          <a:xfrm>
            <a:off x="771120" y="2165400"/>
            <a:ext cx="9647640" cy="6849720"/>
          </a:xfrm>
          <a:custGeom>
            <a:avLst/>
            <a:gdLst>
              <a:gd name="textAreaLeft" fmla="*/ 0 w 9647640"/>
              <a:gd name="textAreaRight" fmla="*/ 9648360 w 9647640"/>
              <a:gd name="textAreaTop" fmla="*/ 0 h 6849720"/>
              <a:gd name="textAreaBottom" fmla="*/ 6850440 h 6849720"/>
            </a:gdLst>
            <a:ahLst/>
            <a:cxnLst/>
            <a:rect l="textAreaLeft" t="textAreaTop" r="textAreaRight" b="textAreaBottom"/>
            <a:pathLst>
              <a:path w="9648355" h="6850332">
                <a:moveTo>
                  <a:pt x="0" y="0"/>
                </a:moveTo>
                <a:lnTo>
                  <a:pt x="9648355" y="0"/>
                </a:lnTo>
                <a:lnTo>
                  <a:pt x="9648355" y="6850332"/>
                </a:lnTo>
                <a:lnTo>
                  <a:pt x="0" y="685033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3" name="Freeform 49"/>
          <p:cNvSpPr/>
          <p:nvPr/>
        </p:nvSpPr>
        <p:spPr>
          <a:xfrm>
            <a:off x="11622600" y="3051720"/>
            <a:ext cx="1972080" cy="1392480"/>
          </a:xfrm>
          <a:custGeom>
            <a:avLst/>
            <a:gdLst>
              <a:gd name="textAreaLeft" fmla="*/ 0 w 1972080"/>
              <a:gd name="textAreaRight" fmla="*/ 1972800 w 1972080"/>
              <a:gd name="textAreaTop" fmla="*/ 0 h 1392480"/>
              <a:gd name="textAreaBottom" fmla="*/ 1393200 h 1392480"/>
            </a:gdLst>
            <a:ahLst/>
            <a:cxnLst/>
            <a:rect l="textAreaLeft" t="textAreaTop" r="textAreaRight" b="textAreaBottom"/>
            <a:pathLst>
              <a:path w="1972891" h="1393355">
                <a:moveTo>
                  <a:pt x="0" y="0"/>
                </a:moveTo>
                <a:lnTo>
                  <a:pt x="1972891" y="0"/>
                </a:lnTo>
                <a:lnTo>
                  <a:pt x="1972891" y="1393355"/>
                </a:lnTo>
                <a:lnTo>
                  <a:pt x="0" y="139335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4" name="Freeform 50"/>
          <p:cNvSpPr/>
          <p:nvPr/>
        </p:nvSpPr>
        <p:spPr>
          <a:xfrm>
            <a:off x="14207040" y="3021480"/>
            <a:ext cx="1730160" cy="1730160"/>
          </a:xfrm>
          <a:custGeom>
            <a:avLst/>
            <a:gdLst>
              <a:gd name="textAreaLeft" fmla="*/ 0 w 1730160"/>
              <a:gd name="textAreaRight" fmla="*/ 1730880 w 1730160"/>
              <a:gd name="textAreaTop" fmla="*/ 0 h 1730160"/>
              <a:gd name="textAreaBottom" fmla="*/ 1730880 h 1730160"/>
            </a:gdLst>
            <a:ahLst/>
            <a:cxnLst/>
            <a:rect l="textAreaLeft" t="textAreaTop" r="textAreaRight" b="textAreaBottom"/>
            <a:pathLst>
              <a:path w="1730998" h="1730998">
                <a:moveTo>
                  <a:pt x="0" y="0"/>
                </a:moveTo>
                <a:lnTo>
                  <a:pt x="1730997" y="0"/>
                </a:lnTo>
                <a:lnTo>
                  <a:pt x="1730997" y="1730997"/>
                </a:lnTo>
                <a:lnTo>
                  <a:pt x="0" y="17309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465" name="Group 17"/>
          <p:cNvGrpSpPr/>
          <p:nvPr/>
        </p:nvGrpSpPr>
        <p:grpSpPr>
          <a:xfrm>
            <a:off x="11573280" y="5590440"/>
            <a:ext cx="1937160" cy="2056680"/>
            <a:chOff x="11573280" y="5590440"/>
            <a:chExt cx="1937160" cy="2056680"/>
          </a:xfrm>
        </p:grpSpPr>
        <p:sp>
          <p:nvSpPr>
            <p:cNvPr id="466" name="Freeform 51"/>
            <p:cNvSpPr/>
            <p:nvPr/>
          </p:nvSpPr>
          <p:spPr>
            <a:xfrm>
              <a:off x="12578400" y="5590440"/>
              <a:ext cx="932040" cy="2056680"/>
            </a:xfrm>
            <a:custGeom>
              <a:avLst/>
              <a:gdLst>
                <a:gd name="textAreaLeft" fmla="*/ 0 w 932040"/>
                <a:gd name="textAreaRight" fmla="*/ 932760 w 932040"/>
                <a:gd name="textAreaTop" fmla="*/ 0 h 2056680"/>
                <a:gd name="textAreaBottom" fmla="*/ 2057400 h 2056680"/>
              </a:gdLst>
              <a:ahLst/>
              <a:cxnLst/>
              <a:rect l="textAreaLeft" t="textAreaTop" r="textAreaRight" b="textAreaBottom"/>
              <a:pathLst>
                <a:path w="1243584" h="2743200">
                  <a:moveTo>
                    <a:pt x="0" y="0"/>
                  </a:moveTo>
                  <a:lnTo>
                    <a:pt x="1243584" y="0"/>
                  </a:lnTo>
                  <a:lnTo>
                    <a:pt x="1243584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67" name="Freeform 52"/>
            <p:cNvSpPr/>
            <p:nvPr/>
          </p:nvSpPr>
          <p:spPr>
            <a:xfrm>
              <a:off x="11573280" y="5590440"/>
              <a:ext cx="868680" cy="2056680"/>
            </a:xfrm>
            <a:custGeom>
              <a:avLst/>
              <a:gdLst>
                <a:gd name="textAreaLeft" fmla="*/ 0 w 868680"/>
                <a:gd name="textAreaRight" fmla="*/ 869400 w 868680"/>
                <a:gd name="textAreaTop" fmla="*/ 0 h 2056680"/>
                <a:gd name="textAreaBottom" fmla="*/ 2057400 h 2056680"/>
              </a:gdLst>
              <a:ahLst/>
              <a:cxnLst/>
              <a:rect l="textAreaLeft" t="textAreaTop" r="textAreaRight" b="textAreaBottom"/>
              <a:pathLst>
                <a:path w="1159002" h="2743200">
                  <a:moveTo>
                    <a:pt x="0" y="0"/>
                  </a:moveTo>
                  <a:lnTo>
                    <a:pt x="1159002" y="0"/>
                  </a:lnTo>
                  <a:lnTo>
                    <a:pt x="1159002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68" name="TextBox 35"/>
          <p:cNvSpPr/>
          <p:nvPr/>
        </p:nvSpPr>
        <p:spPr>
          <a:xfrm>
            <a:off x="12122280" y="4590360"/>
            <a:ext cx="1011240" cy="47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270000" defTabSz="914400">
              <a:lnSpc>
                <a:spcPts val="3739"/>
              </a:lnSpc>
            </a:pPr>
            <a:r>
              <a:rPr lang="en-US" sz="2900" b="0" strike="noStrike" spc="-137">
                <a:solidFill>
                  <a:srgbClr val="632523"/>
                </a:solidFill>
                <a:latin typeface="Arial"/>
              </a:rPr>
              <a:t>99</a:t>
            </a:r>
            <a:endParaRPr lang="es-ES" sz="2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9" name="TextBox 42"/>
          <p:cNvSpPr/>
          <p:nvPr/>
        </p:nvSpPr>
        <p:spPr>
          <a:xfrm>
            <a:off x="16043400" y="3514680"/>
            <a:ext cx="1011240" cy="47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739"/>
              </a:lnSpc>
            </a:pPr>
            <a:r>
              <a:rPr lang="en-US" sz="2900" b="0" strike="noStrike" spc="-137">
                <a:solidFill>
                  <a:srgbClr val="632523"/>
                </a:solidFill>
                <a:latin typeface="Arial"/>
              </a:rPr>
              <a:t>25-68</a:t>
            </a:r>
            <a:endParaRPr lang="es-ES" sz="2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" name="TextBox 43"/>
          <p:cNvSpPr/>
          <p:nvPr/>
        </p:nvSpPr>
        <p:spPr>
          <a:xfrm>
            <a:off x="13729320" y="6081480"/>
            <a:ext cx="4086360" cy="88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539640" lvl="1" indent="-270000" defTabSz="914400">
              <a:lnSpc>
                <a:spcPct val="100000"/>
              </a:lnSpc>
              <a:buClr>
                <a:srgbClr val="632523"/>
              </a:buClr>
              <a:buFont typeface="Arial"/>
              <a:buChar char="•"/>
            </a:pPr>
            <a:r>
              <a:rPr lang="en-US" sz="2900" b="0" strike="noStrike" spc="-137">
                <a:solidFill>
                  <a:srgbClr val="632523"/>
                </a:solidFill>
                <a:latin typeface="Arial"/>
                <a:ea typeface="Klein"/>
              </a:rPr>
              <a:t>35% Hombres</a:t>
            </a:r>
            <a:endParaRPr lang="es-ES" sz="2900" b="0" strike="noStrike" spc="-1">
              <a:solidFill>
                <a:srgbClr val="000000"/>
              </a:solidFill>
              <a:latin typeface="Calibri"/>
            </a:endParaRPr>
          </a:p>
          <a:p>
            <a:pPr marL="539640" lvl="1" indent="-270000" defTabSz="914400">
              <a:lnSpc>
                <a:spcPct val="100000"/>
              </a:lnSpc>
              <a:buClr>
                <a:srgbClr val="632523"/>
              </a:buClr>
              <a:buFont typeface="Arial"/>
              <a:buChar char="•"/>
            </a:pPr>
            <a:r>
              <a:rPr lang="en-US" sz="2900" b="0" strike="noStrike" spc="-137">
                <a:solidFill>
                  <a:srgbClr val="632523"/>
                </a:solidFill>
                <a:latin typeface="Arial"/>
                <a:ea typeface="Klein"/>
              </a:rPr>
              <a:t>65% Mujeres</a:t>
            </a:r>
            <a:endParaRPr lang="es-ES" sz="29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72" name="Grupo 3"/>
          <p:cNvGrpSpPr/>
          <p:nvPr/>
        </p:nvGrpSpPr>
        <p:grpSpPr>
          <a:xfrm>
            <a:off x="11473560" y="8026920"/>
            <a:ext cx="5074920" cy="1663560"/>
            <a:chOff x="11473560" y="8026920"/>
            <a:chExt cx="5074920" cy="1663560"/>
          </a:xfrm>
        </p:grpSpPr>
        <p:sp>
          <p:nvSpPr>
            <p:cNvPr id="473" name="Freeform 53"/>
            <p:cNvSpPr/>
            <p:nvPr/>
          </p:nvSpPr>
          <p:spPr>
            <a:xfrm>
              <a:off x="11473560" y="8026920"/>
              <a:ext cx="2136600" cy="1663560"/>
            </a:xfrm>
            <a:custGeom>
              <a:avLst/>
              <a:gdLst>
                <a:gd name="textAreaLeft" fmla="*/ 0 w 2136600"/>
                <a:gd name="textAreaRight" fmla="*/ 2137320 w 2136600"/>
                <a:gd name="textAreaTop" fmla="*/ 0 h 1663560"/>
                <a:gd name="textAreaBottom" fmla="*/ 1664280 h 1663560"/>
              </a:gdLst>
              <a:ahLst/>
              <a:cxnLst/>
              <a:rect l="textAreaLeft" t="textAreaTop" r="textAreaRight" b="textAreaBottom"/>
              <a:pathLst>
                <a:path w="2137197" h="1664342">
                  <a:moveTo>
                    <a:pt x="0" y="0"/>
                  </a:moveTo>
                  <a:lnTo>
                    <a:pt x="2137197" y="0"/>
                  </a:lnTo>
                  <a:lnTo>
                    <a:pt x="2137197" y="1664342"/>
                  </a:lnTo>
                  <a:lnTo>
                    <a:pt x="0" y="1664342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474" name="TextBox 45"/>
            <p:cNvSpPr/>
            <p:nvPr/>
          </p:nvSpPr>
          <p:spPr>
            <a:xfrm>
              <a:off x="13786920" y="8720640"/>
              <a:ext cx="2761560" cy="45121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ts val="3739"/>
                </a:lnSpc>
              </a:pPr>
              <a:r>
                <a:rPr lang="en-US" sz="2670" b="1" strike="noStrike" spc="-1" dirty="0">
                  <a:solidFill>
                    <a:srgbClr val="632523"/>
                  </a:solidFill>
                  <a:latin typeface="Arial"/>
                  <a:ea typeface="Arial"/>
                </a:rPr>
                <a:t> </a:t>
              </a:r>
              <a:r>
                <a:rPr lang="en-US" sz="2900" b="1" strike="noStrike" spc="-137" dirty="0">
                  <a:solidFill>
                    <a:srgbClr val="632523"/>
                  </a:solidFill>
                  <a:latin typeface="Arial"/>
                  <a:ea typeface="Arial"/>
                </a:rPr>
                <a:t>3,78 ± 0,12 / 5 </a:t>
              </a:r>
              <a:endParaRPr lang="es-ES" sz="2900" b="1" strike="noStrike" spc="-1" dirty="0">
                <a:solidFill>
                  <a:srgbClr val="632523"/>
                </a:solidFill>
                <a:latin typeface="Calibri"/>
              </a:endParaRPr>
            </a:p>
          </p:txBody>
        </p:sp>
      </p:grpSp>
      <p:sp>
        <p:nvSpPr>
          <p:cNvPr id="475" name="TextBox 46"/>
          <p:cNvSpPr/>
          <p:nvPr/>
        </p:nvSpPr>
        <p:spPr>
          <a:xfrm>
            <a:off x="1028880" y="8287920"/>
            <a:ext cx="2761560" cy="47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739"/>
              </a:lnSpc>
            </a:pPr>
            <a:r>
              <a:rPr lang="en-US" sz="267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670" b="0" strike="noStrike" spc="-1" dirty="0">
                <a:solidFill>
                  <a:srgbClr val="C00000"/>
                </a:solidFill>
                <a:latin typeface="Arial"/>
                <a:ea typeface="Arial"/>
              </a:rPr>
              <a:t>7,07 ± 0,12 / 9</a:t>
            </a:r>
            <a:endParaRPr lang="es-ES" sz="267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CuadroTexto 2"/>
          <p:cNvSpPr/>
          <p:nvPr/>
        </p:nvSpPr>
        <p:spPr>
          <a:xfrm>
            <a:off x="11974680" y="2049840"/>
            <a:ext cx="4521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632523"/>
                </a:solidFill>
                <a:latin typeface="Calibri"/>
              </a:rPr>
              <a:t>Aprobación Comité de bioético CSIC: 135/2025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" name="TextBox 3"/>
          <p:cNvSpPr/>
          <p:nvPr/>
        </p:nvSpPr>
        <p:spPr>
          <a:xfrm>
            <a:off x="396000" y="218880"/>
            <a:ext cx="886680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497">
                <a:solidFill>
                  <a:srgbClr val="632523"/>
                </a:solidFill>
                <a:latin typeface="Arial"/>
                <a:ea typeface="Klein Bold"/>
              </a:rPr>
              <a:t>Análisis sensorial</a:t>
            </a:r>
            <a:endParaRPr lang="es-ES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44B1EFF1-5E62-E08E-BEF5-43EA5475ACA3}"/>
              </a:ext>
            </a:extLst>
          </p:cNvPr>
          <p:cNvSpPr/>
          <p:nvPr/>
        </p:nvSpPr>
        <p:spPr>
          <a:xfrm>
            <a:off x="16398805" y="355744"/>
            <a:ext cx="1303029" cy="1190752"/>
          </a:xfrm>
          <a:custGeom>
            <a:avLst/>
            <a:gdLst>
              <a:gd name="textAreaLeft" fmla="*/ 0 w 4004280"/>
              <a:gd name="textAreaRight" fmla="*/ 4004640 w 4004280"/>
              <a:gd name="textAreaTop" fmla="*/ 0 h 3305880"/>
              <a:gd name="textAreaBottom" fmla="*/ 3306240 h 3305880"/>
            </a:gdLst>
            <a:ahLst/>
            <a:cxnLst/>
            <a:rect l="textAreaLeft" t="textAreaTop" r="textAreaRight" b="textAreaBottom"/>
            <a:pathLst>
              <a:path w="5072173" h="4114800">
                <a:moveTo>
                  <a:pt x="0" y="0"/>
                </a:moveTo>
                <a:lnTo>
                  <a:pt x="5072173" y="0"/>
                </a:lnTo>
                <a:lnTo>
                  <a:pt x="5072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chemeClr val="dk1"/>
              </a:solidFill>
              <a:highlight>
                <a:srgbClr val="8D281E"/>
              </a:highlight>
              <a:latin typeface="Calibri"/>
              <a:ea typeface="Noto Sans SC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Freeform 2"/>
          <p:cNvSpPr/>
          <p:nvPr/>
        </p:nvSpPr>
        <p:spPr>
          <a:xfrm>
            <a:off x="634320" y="2824560"/>
            <a:ext cx="11899440" cy="5783760"/>
          </a:xfrm>
          <a:custGeom>
            <a:avLst/>
            <a:gdLst>
              <a:gd name="textAreaLeft" fmla="*/ 0 w 11899440"/>
              <a:gd name="textAreaRight" fmla="*/ 11900160 w 11899440"/>
              <a:gd name="textAreaTop" fmla="*/ 0 h 5783760"/>
              <a:gd name="textAreaBottom" fmla="*/ 5784480 h 5783760"/>
            </a:gdLst>
            <a:ahLst/>
            <a:cxnLst/>
            <a:rect l="textAreaLeft" t="textAreaTop" r="textAreaRight" b="textAreaBottom"/>
            <a:pathLst>
              <a:path w="11900244" h="5784511">
                <a:moveTo>
                  <a:pt x="0" y="0"/>
                </a:moveTo>
                <a:lnTo>
                  <a:pt x="11900244" y="0"/>
                </a:lnTo>
                <a:lnTo>
                  <a:pt x="11900244" y="5784511"/>
                </a:lnTo>
                <a:lnTo>
                  <a:pt x="0" y="578451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9" name="Freeform 3"/>
          <p:cNvSpPr/>
          <p:nvPr/>
        </p:nvSpPr>
        <p:spPr>
          <a:xfrm>
            <a:off x="8960040" y="3045600"/>
            <a:ext cx="8786160" cy="4663440"/>
          </a:xfrm>
          <a:custGeom>
            <a:avLst/>
            <a:gdLst>
              <a:gd name="textAreaLeft" fmla="*/ 0 w 8786160"/>
              <a:gd name="textAreaRight" fmla="*/ 8786880 w 8786160"/>
              <a:gd name="textAreaTop" fmla="*/ 0 h 4663440"/>
              <a:gd name="textAreaBottom" fmla="*/ 4664160 h 4663440"/>
            </a:gdLst>
            <a:ahLst/>
            <a:cxnLst/>
            <a:rect l="textAreaLeft" t="textAreaTop" r="textAreaRight" b="textAreaBottom"/>
            <a:pathLst>
              <a:path w="8786746" h="4664298">
                <a:moveTo>
                  <a:pt x="0" y="0"/>
                </a:moveTo>
                <a:lnTo>
                  <a:pt x="8786746" y="0"/>
                </a:lnTo>
                <a:lnTo>
                  <a:pt x="8786746" y="4664298"/>
                </a:lnTo>
                <a:lnTo>
                  <a:pt x="0" y="46642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0" name="TextBox 3"/>
          <p:cNvSpPr/>
          <p:nvPr/>
        </p:nvSpPr>
        <p:spPr>
          <a:xfrm>
            <a:off x="903960" y="1424880"/>
            <a:ext cx="8866800" cy="85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5600" b="1" strike="noStrike" spc="-497">
                <a:solidFill>
                  <a:srgbClr val="492303"/>
                </a:solidFill>
                <a:latin typeface="Arial"/>
                <a:ea typeface="Klein Bold"/>
              </a:rPr>
              <a:t>GRACIAS POR SU ATENCIÓN</a:t>
            </a:r>
            <a:endParaRPr lang="es-ES" sz="5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2"/>
          <p:cNvGrpSpPr/>
          <p:nvPr/>
        </p:nvGrpSpPr>
        <p:grpSpPr>
          <a:xfrm>
            <a:off x="10859400" y="1777826"/>
            <a:ext cx="5632200" cy="5632200"/>
            <a:chOff x="11463120" y="1083240"/>
            <a:chExt cx="5632200" cy="5632200"/>
          </a:xfrm>
        </p:grpSpPr>
        <p:sp>
          <p:nvSpPr>
            <p:cNvPr id="72" name="Freeform 3"/>
            <p:cNvSpPr/>
            <p:nvPr/>
          </p:nvSpPr>
          <p:spPr>
            <a:xfrm>
              <a:off x="11463120" y="1083240"/>
              <a:ext cx="5632200" cy="5632200"/>
            </a:xfrm>
            <a:custGeom>
              <a:avLst/>
              <a:gdLst>
                <a:gd name="textAreaLeft" fmla="*/ 0 w 5632200"/>
                <a:gd name="textAreaRight" fmla="*/ 5632920 w 5632200"/>
                <a:gd name="textAreaTop" fmla="*/ 0 h 5632200"/>
                <a:gd name="textAreaBottom" fmla="*/ 5632920 h 563220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0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3" name="TextBox 4"/>
          <p:cNvSpPr/>
          <p:nvPr/>
        </p:nvSpPr>
        <p:spPr>
          <a:xfrm>
            <a:off x="396000" y="270720"/>
            <a:ext cx="1574856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4800" b="1" strike="noStrike" spc="-469">
                <a:solidFill>
                  <a:srgbClr val="492303"/>
                </a:solidFill>
                <a:latin typeface="Arial"/>
                <a:ea typeface="Klein Bold"/>
              </a:rPr>
              <a:t>Valorización de Subproductos</a:t>
            </a:r>
            <a:endParaRPr lang="es-ES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Freeform 5"/>
          <p:cNvSpPr/>
          <p:nvPr/>
        </p:nvSpPr>
        <p:spPr>
          <a:xfrm>
            <a:off x="1192320" y="1839917"/>
            <a:ext cx="2413800" cy="2390760"/>
          </a:xfrm>
          <a:custGeom>
            <a:avLst/>
            <a:gdLst>
              <a:gd name="textAreaLeft" fmla="*/ 0 w 2413800"/>
              <a:gd name="textAreaRight" fmla="*/ 2414880 w 2413800"/>
              <a:gd name="textAreaTop" fmla="*/ 0 h 2390760"/>
              <a:gd name="textAreaBottom" fmla="*/ 2391840 h 2390760"/>
            </a:gdLst>
            <a:ahLst/>
            <a:cxnLst/>
            <a:rect l="textAreaLeft" t="textAreaTop" r="textAreaRight" b="textAreaBottom"/>
            <a:pathLst>
              <a:path w="1103801" h="1103801">
                <a:moveTo>
                  <a:pt x="0" y="0"/>
                </a:moveTo>
                <a:lnTo>
                  <a:pt x="1103801" y="0"/>
                </a:lnTo>
                <a:lnTo>
                  <a:pt x="1103801" y="1103801"/>
                </a:lnTo>
                <a:lnTo>
                  <a:pt x="0" y="11038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6" name="TextBox 7"/>
          <p:cNvSpPr/>
          <p:nvPr/>
        </p:nvSpPr>
        <p:spPr>
          <a:xfrm>
            <a:off x="3916080" y="2541038"/>
            <a:ext cx="6633360" cy="110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269640" defTabSz="914400">
              <a:lnSpc>
                <a:spcPct val="100000"/>
              </a:lnSpc>
            </a:pPr>
            <a:r>
              <a:rPr lang="en-US" sz="2900" b="0" strike="noStrike" spc="-137" dirty="0">
                <a:solidFill>
                  <a:srgbClr val="492303"/>
                </a:solidFill>
                <a:latin typeface="Arial"/>
                <a:ea typeface="Klein"/>
              </a:rPr>
              <a:t>14 Mt </a:t>
            </a: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  <a:ea typeface="Klein"/>
              </a:rPr>
              <a:t>desperdicio</a:t>
            </a:r>
            <a:r>
              <a:rPr lang="en-US" sz="2900" b="0" strike="noStrike" spc="-137" dirty="0">
                <a:solidFill>
                  <a:srgbClr val="492303"/>
                </a:solidFill>
                <a:latin typeface="Arial"/>
                <a:ea typeface="Klein"/>
              </a:rPr>
              <a:t> </a:t>
            </a: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  <a:ea typeface="Klein"/>
              </a:rPr>
              <a:t>anual</a:t>
            </a:r>
            <a:endParaRPr lang="es-ES" sz="2900" b="0" strike="noStrike" spc="-1" dirty="0">
              <a:solidFill>
                <a:srgbClr val="000000"/>
              </a:solidFill>
              <a:latin typeface="Calibri"/>
            </a:endParaRPr>
          </a:p>
          <a:p>
            <a:pPr marL="269640" defTabSz="914400">
              <a:lnSpc>
                <a:spcPct val="150000"/>
              </a:lnSpc>
            </a:pPr>
            <a:r>
              <a:rPr lang="en-US" sz="2900" b="0" strike="noStrike" spc="-137" dirty="0">
                <a:solidFill>
                  <a:srgbClr val="492303"/>
                </a:solidFill>
                <a:latin typeface="Arial"/>
                <a:ea typeface="Klein"/>
              </a:rPr>
              <a:t>25-30% </a:t>
            </a: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  <a:ea typeface="Klein"/>
              </a:rPr>
              <a:t>frutas</a:t>
            </a:r>
            <a:r>
              <a:rPr lang="en-US" sz="2900" b="0" strike="noStrike" spc="-137" dirty="0">
                <a:solidFill>
                  <a:srgbClr val="492303"/>
                </a:solidFill>
                <a:latin typeface="Arial"/>
                <a:ea typeface="Klein"/>
              </a:rPr>
              <a:t> y </a:t>
            </a: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  <a:ea typeface="Klein"/>
              </a:rPr>
              <a:t>verduras</a:t>
            </a:r>
            <a:r>
              <a:rPr lang="en-US" sz="2900" b="0" strike="noStrike" spc="-137" dirty="0">
                <a:solidFill>
                  <a:srgbClr val="492303"/>
                </a:solidFill>
                <a:latin typeface="Arial"/>
                <a:ea typeface="Klein"/>
              </a:rPr>
              <a:t> </a:t>
            </a:r>
            <a:endParaRPr lang="es-ES" sz="29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TextBox 9"/>
          <p:cNvSpPr/>
          <p:nvPr/>
        </p:nvSpPr>
        <p:spPr>
          <a:xfrm>
            <a:off x="3606120" y="7543243"/>
            <a:ext cx="8939880" cy="132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269640" defTabSz="914400">
              <a:lnSpc>
                <a:spcPct val="150000"/>
              </a:lnSpc>
            </a:pP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</a:rPr>
              <a:t>Trasformar</a:t>
            </a:r>
            <a:r>
              <a:rPr lang="en-US" sz="2900" b="0" strike="noStrike" spc="-137" dirty="0">
                <a:solidFill>
                  <a:srgbClr val="492303"/>
                </a:solidFill>
                <a:latin typeface="Arial"/>
              </a:rPr>
              <a:t> </a:t>
            </a: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</a:rPr>
              <a:t>residuos</a:t>
            </a:r>
            <a:r>
              <a:rPr lang="en-US" sz="2900" b="0" strike="noStrike" spc="-137" dirty="0">
                <a:solidFill>
                  <a:srgbClr val="492303"/>
                </a:solidFill>
                <a:latin typeface="Arial"/>
              </a:rPr>
              <a:t> </a:t>
            </a: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</a:rPr>
              <a:t>alimentarios</a:t>
            </a:r>
            <a:r>
              <a:rPr lang="en-US" sz="2900" b="0" strike="noStrike" spc="-137" dirty="0">
                <a:solidFill>
                  <a:srgbClr val="492303"/>
                </a:solidFill>
                <a:latin typeface="Arial"/>
              </a:rPr>
              <a:t> con  alto valor </a:t>
            </a: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</a:rPr>
              <a:t>añadido</a:t>
            </a:r>
            <a:endParaRPr lang="es-ES" sz="2900" b="0" strike="noStrike" spc="-1" dirty="0">
              <a:solidFill>
                <a:srgbClr val="000000"/>
              </a:solidFill>
              <a:latin typeface="Calibri"/>
            </a:endParaRPr>
          </a:p>
          <a:p>
            <a:pPr marL="269640" defTabSz="914400">
              <a:lnSpc>
                <a:spcPct val="150000"/>
              </a:lnSpc>
            </a:pP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</a:rPr>
              <a:t>Crear</a:t>
            </a:r>
            <a:r>
              <a:rPr lang="en-US" sz="2900" b="0" strike="noStrike" spc="-137" dirty="0">
                <a:solidFill>
                  <a:srgbClr val="492303"/>
                </a:solidFill>
                <a:latin typeface="Arial"/>
              </a:rPr>
              <a:t> </a:t>
            </a: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</a:rPr>
              <a:t>una</a:t>
            </a:r>
            <a:r>
              <a:rPr lang="en-US" sz="2900" b="0" strike="noStrike" spc="-137" dirty="0">
                <a:solidFill>
                  <a:srgbClr val="492303"/>
                </a:solidFill>
                <a:latin typeface="Arial"/>
              </a:rPr>
              <a:t> </a:t>
            </a: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</a:rPr>
              <a:t>nueva</a:t>
            </a:r>
            <a:r>
              <a:rPr lang="en-US" sz="2900" b="0" strike="noStrike" spc="-137" dirty="0">
                <a:solidFill>
                  <a:srgbClr val="492303"/>
                </a:solidFill>
                <a:latin typeface="Arial"/>
              </a:rPr>
              <a:t> </a:t>
            </a: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</a:rPr>
              <a:t>oportunidad</a:t>
            </a:r>
            <a:r>
              <a:rPr lang="en-US" sz="2900" b="0" strike="noStrike" spc="-137" dirty="0">
                <a:solidFill>
                  <a:srgbClr val="492303"/>
                </a:solidFill>
                <a:latin typeface="Arial"/>
              </a:rPr>
              <a:t> </a:t>
            </a:r>
            <a:endParaRPr lang="es-ES" sz="29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TextBox 10"/>
          <p:cNvSpPr/>
          <p:nvPr/>
        </p:nvSpPr>
        <p:spPr>
          <a:xfrm>
            <a:off x="3916080" y="5302161"/>
            <a:ext cx="3834720" cy="110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269640" defTabSz="914400">
              <a:lnSpc>
                <a:spcPct val="100000"/>
              </a:lnSpc>
            </a:pPr>
            <a:r>
              <a:rPr lang="en-US" sz="2900" b="0" strike="noStrike" spc="-137" dirty="0">
                <a:solidFill>
                  <a:srgbClr val="492303"/>
                </a:solidFill>
                <a:latin typeface="Arial"/>
              </a:rPr>
              <a:t>Crisis </a:t>
            </a:r>
            <a:r>
              <a:rPr lang="en-US" sz="2900" b="0" strike="noStrike" spc="-137" dirty="0" err="1">
                <a:solidFill>
                  <a:srgbClr val="492303"/>
                </a:solidFill>
                <a:latin typeface="Arial"/>
              </a:rPr>
              <a:t>climática</a:t>
            </a:r>
            <a:endParaRPr lang="es-ES" sz="2900" b="0" strike="noStrike" spc="-1" dirty="0">
              <a:solidFill>
                <a:srgbClr val="000000"/>
              </a:solidFill>
              <a:latin typeface="Calibri"/>
            </a:endParaRPr>
          </a:p>
          <a:p>
            <a:pPr marL="269640" defTabSz="914400">
              <a:lnSpc>
                <a:spcPct val="150000"/>
              </a:lnSpc>
            </a:pPr>
            <a:r>
              <a:rPr lang="en-US" sz="2900" b="0" strike="noStrike" spc="-137" dirty="0">
                <a:solidFill>
                  <a:srgbClr val="492303"/>
                </a:solidFill>
                <a:latin typeface="Arial"/>
              </a:rPr>
              <a:t>17 ODS </a:t>
            </a:r>
            <a:endParaRPr lang="es-ES" sz="29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624" y="4726515"/>
            <a:ext cx="2362496" cy="236249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46" b="92812" l="4633" r="95367">
                        <a14:foregroundMark x1="53834" y1="51597" x2="72045" y2="52236"/>
                        <a14:foregroundMark x1="63419" y1="67732" x2="63419" y2="67732"/>
                        <a14:foregroundMark x1="69968" y1="67732" x2="69968" y2="67732"/>
                        <a14:foregroundMark x1="74601" y1="68530" x2="74601" y2="68530"/>
                        <a14:foregroundMark x1="75240" y1="72364" x2="75240" y2="72364"/>
                        <a14:foregroundMark x1="69329" y1="73323" x2="69329" y2="73323"/>
                        <a14:foregroundMark x1="62460" y1="73323" x2="62460" y2="73323"/>
                        <a14:foregroundMark x1="64058" y1="77796" x2="64058" y2="77796"/>
                        <a14:foregroundMark x1="68850" y1="77636" x2="68850" y2="77636"/>
                        <a14:foregroundMark x1="74601" y1="77636" x2="74601" y2="77636"/>
                        <a14:foregroundMark x1="15335" y1="53994" x2="32907" y2="54313"/>
                        <a14:foregroundMark x1="15016" y1="42812" x2="31789" y2="42812"/>
                        <a14:foregroundMark x1="16294" y1="32109" x2="33387" y2="31789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00" y="7150543"/>
            <a:ext cx="2111279" cy="2111279"/>
          </a:xfrm>
          <a:prstGeom prst="rect">
            <a:avLst/>
          </a:prstGeom>
        </p:spPr>
      </p:pic>
      <p:sp>
        <p:nvSpPr>
          <p:cNvPr id="77" name="Freeform 8"/>
          <p:cNvSpPr/>
          <p:nvPr/>
        </p:nvSpPr>
        <p:spPr>
          <a:xfrm>
            <a:off x="1793880" y="8255825"/>
            <a:ext cx="1812240" cy="1735920"/>
          </a:xfrm>
          <a:custGeom>
            <a:avLst/>
            <a:gdLst>
              <a:gd name="textAreaLeft" fmla="*/ 0 w 1812240"/>
              <a:gd name="textAreaRight" fmla="*/ 1812960 w 1812240"/>
              <a:gd name="textAreaTop" fmla="*/ 0 h 1735920"/>
              <a:gd name="textAreaBottom" fmla="*/ 1736640 h 1735920"/>
            </a:gdLst>
            <a:ahLst/>
            <a:cxnLst/>
            <a:rect l="textAreaLeft" t="textAreaTop" r="textAreaRight" b="textAreaBottom"/>
            <a:pathLst>
              <a:path w="1566286" h="1484056">
                <a:moveTo>
                  <a:pt x="0" y="0"/>
                </a:moveTo>
                <a:lnTo>
                  <a:pt x="1566287" y="0"/>
                </a:lnTo>
                <a:lnTo>
                  <a:pt x="1566287" y="1484056"/>
                </a:lnTo>
                <a:lnTo>
                  <a:pt x="0" y="14840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 1"/>
          <p:cNvSpPr/>
          <p:nvPr/>
        </p:nvSpPr>
        <p:spPr>
          <a:xfrm>
            <a:off x="9049070" y="7496640"/>
            <a:ext cx="2721600" cy="2220840"/>
          </a:xfrm>
          <a:custGeom>
            <a:avLst/>
            <a:gdLst>
              <a:gd name="textAreaLeft" fmla="*/ 0 w 2721600"/>
              <a:gd name="textAreaRight" fmla="*/ 2722320 w 2721600"/>
              <a:gd name="textAreaTop" fmla="*/ 0 h 2220840"/>
              <a:gd name="textAreaBottom" fmla="*/ 2221560 h 2220840"/>
            </a:gdLst>
            <a:ahLst/>
            <a:cxnLst/>
            <a:rect l="textAreaLeft" t="textAreaTop" r="textAreaRight" b="textAreaBottom"/>
            <a:pathLst>
              <a:path w="3943079" h="3456766">
                <a:moveTo>
                  <a:pt x="0" y="0"/>
                </a:moveTo>
                <a:lnTo>
                  <a:pt x="3943079" y="0"/>
                </a:lnTo>
                <a:lnTo>
                  <a:pt x="3943079" y="3456765"/>
                </a:lnTo>
                <a:lnTo>
                  <a:pt x="0" y="34567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84" name="Freeform 30"/>
          <p:cNvSpPr/>
          <p:nvPr/>
        </p:nvSpPr>
        <p:spPr>
          <a:xfrm>
            <a:off x="12423239" y="5188030"/>
            <a:ext cx="2683595" cy="3295080"/>
          </a:xfrm>
          <a:custGeom>
            <a:avLst/>
            <a:gdLst>
              <a:gd name="textAreaLeft" fmla="*/ 0 w 3539880"/>
              <a:gd name="textAreaRight" fmla="*/ 3540600 w 3539880"/>
              <a:gd name="textAreaTop" fmla="*/ 0 h 3295080"/>
              <a:gd name="textAreaBottom" fmla="*/ 3295800 h 3295080"/>
            </a:gdLst>
            <a:ahLst/>
            <a:cxnLst/>
            <a:rect l="textAreaLeft" t="textAreaTop" r="textAreaRight" b="textAreaBottom"/>
            <a:pathLst>
              <a:path w="5128115" h="5128115">
                <a:moveTo>
                  <a:pt x="0" y="0"/>
                </a:moveTo>
                <a:lnTo>
                  <a:pt x="5128116" y="0"/>
                </a:lnTo>
                <a:lnTo>
                  <a:pt x="5128116" y="5128115"/>
                </a:lnTo>
                <a:lnTo>
                  <a:pt x="0" y="51281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85" name="Freeform 31"/>
          <p:cNvSpPr/>
          <p:nvPr/>
        </p:nvSpPr>
        <p:spPr>
          <a:xfrm>
            <a:off x="6584400" y="4204080"/>
            <a:ext cx="4811760" cy="2984040"/>
          </a:xfrm>
          <a:custGeom>
            <a:avLst/>
            <a:gdLst>
              <a:gd name="textAreaLeft" fmla="*/ 0 w 4811760"/>
              <a:gd name="textAreaRight" fmla="*/ 4812480 w 4811760"/>
              <a:gd name="textAreaTop" fmla="*/ 0 h 2984040"/>
              <a:gd name="textAreaBottom" fmla="*/ 2984760 h 2984040"/>
            </a:gdLst>
            <a:ahLst/>
            <a:cxnLst/>
            <a:rect l="textAreaLeft" t="textAreaTop" r="textAreaRight" b="textAreaBottom"/>
            <a:pathLst>
              <a:path w="6970453" h="4644065">
                <a:moveTo>
                  <a:pt x="0" y="0"/>
                </a:moveTo>
                <a:lnTo>
                  <a:pt x="6970453" y="0"/>
                </a:lnTo>
                <a:lnTo>
                  <a:pt x="6970453" y="4644065"/>
                </a:lnTo>
                <a:lnTo>
                  <a:pt x="0" y="46440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86" name="Freeform 32"/>
          <p:cNvSpPr/>
          <p:nvPr/>
        </p:nvSpPr>
        <p:spPr>
          <a:xfrm>
            <a:off x="762120" y="3975480"/>
            <a:ext cx="4106520" cy="2984040"/>
          </a:xfrm>
          <a:custGeom>
            <a:avLst/>
            <a:gdLst>
              <a:gd name="textAreaLeft" fmla="*/ 0 w 4106520"/>
              <a:gd name="textAreaRight" fmla="*/ 4107240 w 4106520"/>
              <a:gd name="textAreaTop" fmla="*/ 0 h 2984040"/>
              <a:gd name="textAreaBottom" fmla="*/ 2984760 h 2984040"/>
            </a:gdLst>
            <a:ahLst/>
            <a:cxnLst/>
            <a:rect l="textAreaLeft" t="textAreaTop" r="textAreaRight" b="textAreaBottom"/>
            <a:pathLst>
              <a:path w="5215287" h="3462950">
                <a:moveTo>
                  <a:pt x="0" y="0"/>
                </a:moveTo>
                <a:lnTo>
                  <a:pt x="5215287" y="0"/>
                </a:lnTo>
                <a:lnTo>
                  <a:pt x="5215287" y="3462950"/>
                </a:lnTo>
                <a:lnTo>
                  <a:pt x="0" y="34629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88" name="AutoShape 2"/>
          <p:cNvSpPr/>
          <p:nvPr/>
        </p:nvSpPr>
        <p:spPr>
          <a:xfrm>
            <a:off x="8490600" y="6814238"/>
            <a:ext cx="797040" cy="979920"/>
          </a:xfrm>
          <a:prstGeom prst="line">
            <a:avLst/>
          </a:prstGeom>
          <a:ln w="90594">
            <a:solidFill>
              <a:srgbClr val="773C20"/>
            </a:solidFill>
            <a:round/>
            <a:tailEnd type="arrow" w="med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89" name="AutoShape 3"/>
          <p:cNvSpPr/>
          <p:nvPr/>
        </p:nvSpPr>
        <p:spPr>
          <a:xfrm>
            <a:off x="5213520" y="6051172"/>
            <a:ext cx="1370880" cy="360"/>
          </a:xfrm>
          <a:prstGeom prst="line">
            <a:avLst/>
          </a:prstGeom>
          <a:ln w="90594">
            <a:solidFill>
              <a:srgbClr val="773C20"/>
            </a:solidFill>
            <a:round/>
            <a:tailEnd type="arrow" w="med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90" name="AutoShape 4"/>
          <p:cNvSpPr/>
          <p:nvPr/>
        </p:nvSpPr>
        <p:spPr>
          <a:xfrm flipV="1">
            <a:off x="11746164" y="7904502"/>
            <a:ext cx="1240560" cy="833040"/>
          </a:xfrm>
          <a:prstGeom prst="line">
            <a:avLst/>
          </a:prstGeom>
          <a:ln w="90594">
            <a:solidFill>
              <a:srgbClr val="773C20"/>
            </a:solidFill>
            <a:round/>
            <a:tailEnd type="arrow" w="med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94" name="Freeform 35"/>
          <p:cNvSpPr/>
          <p:nvPr/>
        </p:nvSpPr>
        <p:spPr>
          <a:xfrm flipH="1">
            <a:off x="11707644" y="7442798"/>
            <a:ext cx="658800" cy="702720"/>
          </a:xfrm>
          <a:custGeom>
            <a:avLst/>
            <a:gdLst>
              <a:gd name="textAreaLeft" fmla="*/ -360 w 658800"/>
              <a:gd name="textAreaRight" fmla="*/ 659160 w 658800"/>
              <a:gd name="textAreaTop" fmla="*/ 0 h 702720"/>
              <a:gd name="textAreaBottom" fmla="*/ 703440 h 702720"/>
            </a:gdLst>
            <a:ahLst/>
            <a:cxnLst/>
            <a:rect l="textAreaLeft" t="textAreaTop" r="textAreaRight" b="textAreaBottom"/>
            <a:pathLst>
              <a:path w="955100" h="1094385">
                <a:moveTo>
                  <a:pt x="955100" y="0"/>
                </a:moveTo>
                <a:lnTo>
                  <a:pt x="0" y="0"/>
                </a:lnTo>
                <a:lnTo>
                  <a:pt x="0" y="1094385"/>
                </a:lnTo>
                <a:lnTo>
                  <a:pt x="955100" y="1094385"/>
                </a:lnTo>
                <a:lnTo>
                  <a:pt x="955100" y="0"/>
                </a:lnTo>
                <a:close/>
              </a:path>
            </a:pathLst>
          </a:custGeom>
          <a:blipFill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95" name="Freeform 36"/>
          <p:cNvSpPr/>
          <p:nvPr/>
        </p:nvSpPr>
        <p:spPr>
          <a:xfrm>
            <a:off x="7876726" y="7169982"/>
            <a:ext cx="731160" cy="676440"/>
          </a:xfrm>
          <a:custGeom>
            <a:avLst/>
            <a:gdLst>
              <a:gd name="textAreaLeft" fmla="*/ 0 w 731160"/>
              <a:gd name="textAreaRight" fmla="*/ 731880 w 731160"/>
              <a:gd name="textAreaTop" fmla="*/ 0 h 676440"/>
              <a:gd name="textAreaBottom" fmla="*/ 677160 h 676440"/>
            </a:gdLst>
            <a:ahLst/>
            <a:cxnLst/>
            <a:rect l="textAreaLeft" t="textAreaTop" r="textAreaRight" b="textAreaBottom"/>
            <a:pathLst>
              <a:path w="1060037" h="1053412">
                <a:moveTo>
                  <a:pt x="0" y="0"/>
                </a:moveTo>
                <a:lnTo>
                  <a:pt x="1060037" y="0"/>
                </a:lnTo>
                <a:lnTo>
                  <a:pt x="1060037" y="1053412"/>
                </a:lnTo>
                <a:lnTo>
                  <a:pt x="0" y="105341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96" name="TextBox 24"/>
          <p:cNvSpPr/>
          <p:nvPr/>
        </p:nvSpPr>
        <p:spPr>
          <a:xfrm>
            <a:off x="1351800" y="7106400"/>
            <a:ext cx="2399400" cy="53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4243"/>
              </a:lnSpc>
            </a:pPr>
            <a:r>
              <a:rPr lang="en-US" sz="2900" b="0" strike="noStrike" spc="-160">
                <a:solidFill>
                  <a:srgbClr val="492303"/>
                </a:solidFill>
                <a:latin typeface="Arial"/>
              </a:rPr>
              <a:t>ALGARROBO</a:t>
            </a:r>
            <a:endParaRPr lang="es-ES" sz="2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TextBox 25"/>
          <p:cNvSpPr/>
          <p:nvPr/>
        </p:nvSpPr>
        <p:spPr>
          <a:xfrm>
            <a:off x="7356367" y="8393707"/>
            <a:ext cx="1944000" cy="53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4243"/>
              </a:lnSpc>
            </a:pPr>
            <a:r>
              <a:rPr lang="en-US" sz="2400" b="0" strike="noStrike" spc="-160" dirty="0">
                <a:solidFill>
                  <a:srgbClr val="492303"/>
                </a:solidFill>
                <a:latin typeface="Arial"/>
              </a:rPr>
              <a:t>SEMILLAS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TextBox 27"/>
          <p:cNvSpPr/>
          <p:nvPr/>
        </p:nvSpPr>
        <p:spPr>
          <a:xfrm>
            <a:off x="7390440" y="4512600"/>
            <a:ext cx="2468520" cy="4828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4243"/>
              </a:lnSpc>
            </a:pPr>
            <a:r>
              <a:rPr lang="en-US" sz="2400" b="0" strike="noStrike" spc="-160" dirty="0">
                <a:solidFill>
                  <a:srgbClr val="492303"/>
                </a:solidFill>
                <a:latin typeface="Arial"/>
              </a:rPr>
              <a:t>ALGARROBA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TextBox 28"/>
          <p:cNvSpPr/>
          <p:nvPr/>
        </p:nvSpPr>
        <p:spPr>
          <a:xfrm>
            <a:off x="12244975" y="7740560"/>
            <a:ext cx="3368880" cy="8547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</a:pPr>
            <a:r>
              <a:rPr lang="en-US" sz="2400" b="0" strike="noStrike" spc="-160" dirty="0">
                <a:solidFill>
                  <a:srgbClr val="492303"/>
                </a:solidFill>
                <a:latin typeface="Arial"/>
              </a:rPr>
              <a:t>GOMA</a:t>
            </a:r>
            <a:r>
              <a:rPr lang="en-US" sz="2400" b="0" strike="noStrike" spc="-1" dirty="0">
                <a:solidFill>
                  <a:srgbClr val="492303"/>
                </a:solidFill>
                <a:latin typeface="Arial"/>
                <a:ea typeface="Arial"/>
              </a:rPr>
              <a:t> </a:t>
            </a:r>
          </a:p>
          <a:p>
            <a:pPr algn="ctr" defTabSz="914400">
              <a:lnSpc>
                <a:spcPts val="2200"/>
              </a:lnSpc>
            </a:pPr>
            <a:r>
              <a:rPr lang="en-US" sz="2400" b="0" strike="noStrike" spc="-160" dirty="0">
                <a:solidFill>
                  <a:srgbClr val="492303"/>
                </a:solidFill>
                <a:latin typeface="Arial"/>
                <a:ea typeface="Arial"/>
              </a:rPr>
              <a:t>GARROFÍN </a:t>
            </a:r>
          </a:p>
          <a:p>
            <a:pPr algn="ctr" defTabSz="914400">
              <a:lnSpc>
                <a:spcPts val="2200"/>
              </a:lnSpc>
            </a:pPr>
            <a:r>
              <a:rPr lang="en-US" sz="2400" spc="-160" dirty="0">
                <a:solidFill>
                  <a:srgbClr val="492303"/>
                </a:solidFill>
                <a:latin typeface="Arial"/>
                <a:ea typeface="Arial"/>
              </a:rPr>
              <a:t>(</a:t>
            </a:r>
            <a:r>
              <a:rPr lang="en-US" sz="2400" b="0" strike="noStrike" spc="-160" dirty="0">
                <a:solidFill>
                  <a:srgbClr val="492303"/>
                </a:solidFill>
                <a:latin typeface="Arial"/>
                <a:ea typeface="Arial"/>
              </a:rPr>
              <a:t>E410)</a:t>
            </a:r>
            <a:endParaRPr lang="es-E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TextBox 4"/>
          <p:cNvSpPr/>
          <p:nvPr/>
        </p:nvSpPr>
        <p:spPr>
          <a:xfrm>
            <a:off x="396000" y="270720"/>
            <a:ext cx="1574856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4800" b="1" strike="noStrike" spc="-469">
                <a:solidFill>
                  <a:srgbClr val="492303"/>
                </a:solidFill>
                <a:latin typeface="Arial"/>
                <a:ea typeface="Klein Bold"/>
              </a:rPr>
              <a:t>Valorización de Subproductos</a:t>
            </a:r>
            <a:endParaRPr lang="es-ES" sz="48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5293636" y="1266762"/>
            <a:ext cx="7265087" cy="2742988"/>
            <a:chOff x="5293636" y="1266762"/>
            <a:chExt cx="7265087" cy="2742988"/>
          </a:xfrm>
        </p:grpSpPr>
        <p:sp>
          <p:nvSpPr>
            <p:cNvPr id="82" name="Freeform 15"/>
            <p:cNvSpPr/>
            <p:nvPr/>
          </p:nvSpPr>
          <p:spPr>
            <a:xfrm>
              <a:off x="8967363" y="1266762"/>
              <a:ext cx="3591360" cy="2231280"/>
            </a:xfrm>
            <a:custGeom>
              <a:avLst/>
              <a:gdLst>
                <a:gd name="textAreaLeft" fmla="*/ 0 w 3591360"/>
                <a:gd name="textAreaRight" fmla="*/ 3592080 w 3591360"/>
                <a:gd name="textAreaTop" fmla="*/ 0 h 2231280"/>
                <a:gd name="textAreaBottom" fmla="*/ 2232000 h 2231280"/>
              </a:gdLst>
              <a:ahLst/>
              <a:cxnLst/>
              <a:rect l="textAreaLeft" t="textAreaTop" r="textAreaRight" b="textAreaBottom"/>
              <a:pathLst>
                <a:path w="5202404" h="3472605">
                  <a:moveTo>
                    <a:pt x="0" y="0"/>
                  </a:moveTo>
                  <a:lnTo>
                    <a:pt x="5202404" y="0"/>
                  </a:lnTo>
                  <a:lnTo>
                    <a:pt x="5202404" y="3472605"/>
                  </a:lnTo>
                  <a:lnTo>
                    <a:pt x="0" y="3472605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87" name="AutoShape 1"/>
            <p:cNvSpPr/>
            <p:nvPr/>
          </p:nvSpPr>
          <p:spPr>
            <a:xfrm flipV="1">
              <a:off x="8727615" y="2988790"/>
              <a:ext cx="822960" cy="1020960"/>
            </a:xfrm>
            <a:prstGeom prst="line">
              <a:avLst/>
            </a:prstGeom>
            <a:ln w="90594">
              <a:solidFill>
                <a:srgbClr val="773C20"/>
              </a:solidFill>
              <a:round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98" name="TextBox 26"/>
            <p:cNvSpPr/>
            <p:nvPr/>
          </p:nvSpPr>
          <p:spPr>
            <a:xfrm>
              <a:off x="9991606" y="3019353"/>
              <a:ext cx="1489320" cy="538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ts val="4243"/>
                </a:lnSpc>
              </a:pPr>
              <a:r>
                <a:rPr lang="en-US" sz="2900" b="0" strike="noStrike" spc="-160" dirty="0">
                  <a:solidFill>
                    <a:srgbClr val="492303"/>
                  </a:solidFill>
                  <a:latin typeface="Arial"/>
                </a:rPr>
                <a:t>VAINAS</a:t>
              </a:r>
              <a:endParaRPr lang="es-ES" sz="29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12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3802" r="98099">
                          <a14:backgroundMark x1="66920" y1="97297" x2="66920" y2="97297"/>
                          <a14:backgroundMark x1="54373" y1="70946" x2="54373" y2="70946"/>
                          <a14:backgroundMark x1="26236" y1="89189" x2="26236" y2="88514"/>
                          <a14:backgroundMark x1="25856" y1="81081" x2="25856" y2="81081"/>
                          <a14:backgroundMark x1="73764" y1="57432" x2="73764" y2="57432"/>
                        </a14:backgroundRemoval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293636" y="1790198"/>
              <a:ext cx="3696644" cy="2080241"/>
            </a:xfrm>
            <a:prstGeom prst="rect">
              <a:avLst/>
            </a:prstGeom>
          </p:spPr>
        </p:pic>
      </p:grp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11" b="93450" l="4633" r="95208">
                        <a14:foregroundMark x1="54153" y1="8466" x2="50958" y2="28914"/>
                        <a14:foregroundMark x1="17732" y1="11502" x2="19649" y2="31150"/>
                        <a14:foregroundMark x1="28754" y1="11022" x2="28754" y2="11022"/>
                        <a14:foregroundMark x1="33866" y1="12460" x2="33866" y2="12460"/>
                        <a14:foregroundMark x1="32428" y1="16933" x2="32428" y2="16933"/>
                        <a14:foregroundMark x1="8147" y1="41054" x2="21885" y2="60703"/>
                        <a14:foregroundMark x1="51278" y1="37380" x2="48882" y2="58946"/>
                        <a14:foregroundMark x1="37540" y1="51757" x2="61502" y2="53195"/>
                        <a14:foregroundMark x1="80671" y1="47444" x2="80671" y2="47444"/>
                        <a14:foregroundMark x1="84665" y1="39617" x2="72204" y2="58466"/>
                        <a14:foregroundMark x1="79553" y1="65495" x2="80511" y2="91214"/>
                        <a14:foregroundMark x1="36422" y1="70288" x2="36422" y2="70288"/>
                        <a14:foregroundMark x1="16613" y1="76997" x2="16613" y2="76997"/>
                        <a14:foregroundMark x1="25559" y1="22204" x2="25559" y2="22204"/>
                        <a14:foregroundMark x1="19649" y1="10064" x2="29073" y2="28914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4939"/>
          <a:stretch/>
        </p:blipFill>
        <p:spPr>
          <a:xfrm>
            <a:off x="14914583" y="7245888"/>
            <a:ext cx="3154197" cy="2052141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1993924" y="624742"/>
            <a:ext cx="5891817" cy="5051027"/>
            <a:chOff x="11993924" y="624742"/>
            <a:chExt cx="5891817" cy="5051027"/>
          </a:xfrm>
        </p:grpSpPr>
        <p:sp>
          <p:nvSpPr>
            <p:cNvPr id="83" name="Freeform 23"/>
            <p:cNvSpPr/>
            <p:nvPr/>
          </p:nvSpPr>
          <p:spPr>
            <a:xfrm>
              <a:off x="12201855" y="3496329"/>
              <a:ext cx="3444840" cy="2179440"/>
            </a:xfrm>
            <a:custGeom>
              <a:avLst/>
              <a:gdLst>
                <a:gd name="textAreaLeft" fmla="*/ 0 w 3444840"/>
                <a:gd name="textAreaRight" fmla="*/ 3445560 w 3444840"/>
                <a:gd name="textAreaTop" fmla="*/ 0 h 2179440"/>
                <a:gd name="textAreaBottom" fmla="*/ 2180160 h 2179440"/>
              </a:gdLst>
              <a:ahLst/>
              <a:cxnLst/>
              <a:rect l="textAreaLeft" t="textAreaTop" r="textAreaRight" b="textAreaBottom"/>
              <a:pathLst>
                <a:path w="4990598" h="3392047">
                  <a:moveTo>
                    <a:pt x="0" y="0"/>
                  </a:moveTo>
                  <a:lnTo>
                    <a:pt x="4990598" y="0"/>
                  </a:lnTo>
                  <a:lnTo>
                    <a:pt x="4990598" y="3392047"/>
                  </a:lnTo>
                  <a:lnTo>
                    <a:pt x="0" y="3392047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91" name="AutoShape 6"/>
            <p:cNvSpPr/>
            <p:nvPr/>
          </p:nvSpPr>
          <p:spPr>
            <a:xfrm>
              <a:off x="12243923" y="2835408"/>
              <a:ext cx="1221480" cy="764280"/>
            </a:xfrm>
            <a:prstGeom prst="line">
              <a:avLst/>
            </a:prstGeom>
            <a:ln w="90594">
              <a:solidFill>
                <a:srgbClr val="773C20"/>
              </a:solidFill>
              <a:round/>
              <a:tailEnd type="arrow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92" name="Freeform 33"/>
            <p:cNvSpPr/>
            <p:nvPr/>
          </p:nvSpPr>
          <p:spPr>
            <a:xfrm>
              <a:off x="12736589" y="2287074"/>
              <a:ext cx="574560" cy="623880"/>
            </a:xfrm>
            <a:custGeom>
              <a:avLst/>
              <a:gdLst>
                <a:gd name="textAreaLeft" fmla="*/ 0 w 574560"/>
                <a:gd name="textAreaRight" fmla="*/ 575280 w 574560"/>
                <a:gd name="textAreaTop" fmla="*/ 0 h 623880"/>
                <a:gd name="textAreaBottom" fmla="*/ 624600 h 623880"/>
              </a:gdLst>
              <a:ahLst/>
              <a:cxnLst/>
              <a:rect l="textAreaLeft" t="textAreaTop" r="textAreaRight" b="textAreaBottom"/>
              <a:pathLst>
                <a:path w="833332" h="971815">
                  <a:moveTo>
                    <a:pt x="0" y="0"/>
                  </a:moveTo>
                  <a:lnTo>
                    <a:pt x="833331" y="0"/>
                  </a:lnTo>
                  <a:lnTo>
                    <a:pt x="833331" y="971815"/>
                  </a:lnTo>
                  <a:lnTo>
                    <a:pt x="0" y="971815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93" name="TextBox 1"/>
            <p:cNvSpPr/>
            <p:nvPr/>
          </p:nvSpPr>
          <p:spPr>
            <a:xfrm>
              <a:off x="13801544" y="3762531"/>
              <a:ext cx="3004920" cy="5725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ts val="2200"/>
                </a:lnSpc>
              </a:pPr>
              <a:r>
                <a:rPr lang="en-US" sz="2400" b="0" strike="noStrike" spc="-160" dirty="0">
                  <a:solidFill>
                    <a:srgbClr val="492303"/>
                  </a:solidFill>
                  <a:latin typeface="Arial"/>
                </a:rPr>
                <a:t>HARINA </a:t>
              </a:r>
            </a:p>
            <a:p>
              <a:pPr algn="ctr" defTabSz="914400">
                <a:lnSpc>
                  <a:spcPts val="2200"/>
                </a:lnSpc>
              </a:pPr>
              <a:r>
                <a:rPr lang="en-US" sz="2400" spc="-160" dirty="0">
                  <a:solidFill>
                    <a:srgbClr val="492303"/>
                  </a:solidFill>
                  <a:latin typeface="Arial"/>
                </a:rPr>
                <a:t>TOSTADA</a:t>
              </a:r>
              <a:endParaRPr lang="es-ES" sz="2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2" name="Freeform 35"/>
            <p:cNvSpPr/>
            <p:nvPr/>
          </p:nvSpPr>
          <p:spPr>
            <a:xfrm flipH="1">
              <a:off x="11993924" y="3286817"/>
              <a:ext cx="658800" cy="702720"/>
            </a:xfrm>
            <a:custGeom>
              <a:avLst/>
              <a:gdLst>
                <a:gd name="textAreaLeft" fmla="*/ -360 w 658800"/>
                <a:gd name="textAreaRight" fmla="*/ 659160 w 658800"/>
                <a:gd name="textAreaTop" fmla="*/ 0 h 702720"/>
                <a:gd name="textAreaBottom" fmla="*/ 703440 h 702720"/>
              </a:gdLst>
              <a:ahLst/>
              <a:cxnLst/>
              <a:rect l="textAreaLeft" t="textAreaTop" r="textAreaRight" b="textAreaBottom"/>
              <a:pathLst>
                <a:path w="955100" h="1094385">
                  <a:moveTo>
                    <a:pt x="955100" y="0"/>
                  </a:moveTo>
                  <a:lnTo>
                    <a:pt x="0" y="0"/>
                  </a:lnTo>
                  <a:lnTo>
                    <a:pt x="0" y="1094385"/>
                  </a:lnTo>
                  <a:lnTo>
                    <a:pt x="955100" y="1094385"/>
                  </a:lnTo>
                  <a:lnTo>
                    <a:pt x="955100" y="0"/>
                  </a:lnTo>
                  <a:close/>
                </a:path>
              </a:pathLst>
            </a:custGeom>
            <a:blipFill rotWithShape="0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778" b="92444" l="9778" r="90667">
                          <a14:foregroundMark x1="62667" y1="52444" x2="62667" y2="52444"/>
                          <a14:foregroundMark x1="64889" y1="46667" x2="64889" y2="46667"/>
                          <a14:foregroundMark x1="52444" y1="58222" x2="52444" y2="58222"/>
                          <a14:foregroundMark x1="63556" y1="53778" x2="63556" y2="53778"/>
                          <a14:foregroundMark x1="66667" y1="51111" x2="66667" y2="51111"/>
                        </a14:backgroundRemoval>
                      </a14:imgEffect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535003" y="624742"/>
              <a:ext cx="3350738" cy="335073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2"/>
          <p:cNvSpPr/>
          <p:nvPr/>
        </p:nvSpPr>
        <p:spPr>
          <a:xfrm>
            <a:off x="457200" y="2942640"/>
            <a:ext cx="184320" cy="27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360" rIns="90000" bIns="36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8" name="Imagen 1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1875" y="1738073"/>
            <a:ext cx="9330352" cy="6826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" name="TextBox 4"/>
          <p:cNvSpPr/>
          <p:nvPr/>
        </p:nvSpPr>
        <p:spPr>
          <a:xfrm>
            <a:off x="396000" y="270720"/>
            <a:ext cx="1574856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4800" b="1" strike="noStrike" spc="-469">
                <a:solidFill>
                  <a:srgbClr val="492303"/>
                </a:solidFill>
                <a:latin typeface="Arial"/>
                <a:ea typeface="Klein Bold"/>
              </a:rPr>
              <a:t>Composición nutricional de la harina de algarroba</a:t>
            </a:r>
            <a:endParaRPr lang="es-ES" sz="48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9905030" y="1514520"/>
            <a:ext cx="3648228" cy="2902796"/>
            <a:chOff x="9905030" y="1514520"/>
            <a:chExt cx="3648228" cy="2902796"/>
          </a:xfrm>
        </p:grpSpPr>
        <p:sp>
          <p:nvSpPr>
            <p:cNvPr id="105" name="Freeform 10"/>
            <p:cNvSpPr/>
            <p:nvPr/>
          </p:nvSpPr>
          <p:spPr>
            <a:xfrm>
              <a:off x="9905030" y="1514520"/>
              <a:ext cx="1507320" cy="1428120"/>
            </a:xfrm>
            <a:custGeom>
              <a:avLst/>
              <a:gdLst>
                <a:gd name="textAreaLeft" fmla="*/ 0 w 1507320"/>
                <a:gd name="textAreaRight" fmla="*/ 1508040 w 1507320"/>
                <a:gd name="textAreaTop" fmla="*/ 0 h 1428120"/>
                <a:gd name="textAreaBottom" fmla="*/ 1428840 h 1428120"/>
              </a:gdLst>
              <a:ahLst/>
              <a:cxnLst/>
              <a:rect l="textAreaLeft" t="textAreaTop" r="textAreaRight" b="textAreaBottom"/>
              <a:pathLst>
                <a:path w="1508176" h="1428997">
                  <a:moveTo>
                    <a:pt x="0" y="0"/>
                  </a:moveTo>
                  <a:lnTo>
                    <a:pt x="1508175" y="0"/>
                  </a:lnTo>
                  <a:lnTo>
                    <a:pt x="1508175" y="1428997"/>
                  </a:lnTo>
                  <a:lnTo>
                    <a:pt x="0" y="1428997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65" l="0" r="100000">
                          <a14:foregroundMark x1="49733" y1="11524" x2="49733" y2="11524"/>
                          <a14:foregroundMark x1="33155" y1="37546" x2="33155" y2="37546"/>
                          <a14:foregroundMark x1="71658" y1="67658" x2="71658" y2="67658"/>
                          <a14:foregroundMark x1="89305" y1="64312" x2="89305" y2="64312"/>
                          <a14:foregroundMark x1="96257" y1="73978" x2="96257" y2="73978"/>
                          <a14:foregroundMark x1="74866" y1="88848" x2="74866" y2="88848"/>
                          <a14:foregroundMark x1="42781" y1="89219" x2="42781" y2="89219"/>
                          <a14:foregroundMark x1="37968" y1="46840" x2="37968" y2="46840"/>
                          <a14:foregroundMark x1="27273" y1="89963" x2="27273" y2="89963"/>
                          <a14:foregroundMark x1="64171" y1="2602" x2="64171" y2="2602"/>
                          <a14:foregroundMark x1="62567" y1="89219" x2="62567" y2="89219"/>
                        </a14:backgroundRemoval>
                      </a14:imgEffect>
                      <a14:imgEffect>
                        <a14:artisticPencilSketch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5390"/>
            <a:stretch/>
          </p:blipFill>
          <p:spPr>
            <a:xfrm>
              <a:off x="11580331" y="1732236"/>
              <a:ext cx="1972927" cy="2685080"/>
            </a:xfrm>
            <a:prstGeom prst="rect">
              <a:avLst/>
            </a:prstGeom>
          </p:spPr>
        </p:pic>
      </p:grpSp>
      <p:grpSp>
        <p:nvGrpSpPr>
          <p:cNvPr id="17" name="Grupo 16"/>
          <p:cNvGrpSpPr/>
          <p:nvPr/>
        </p:nvGrpSpPr>
        <p:grpSpPr>
          <a:xfrm>
            <a:off x="10605073" y="2932869"/>
            <a:ext cx="7261219" cy="6201237"/>
            <a:chOff x="10605073" y="2932869"/>
            <a:chExt cx="7261219" cy="6201237"/>
          </a:xfrm>
        </p:grpSpPr>
        <p:grpSp>
          <p:nvGrpSpPr>
            <p:cNvPr id="15" name="Grupo 14"/>
            <p:cNvGrpSpPr/>
            <p:nvPr/>
          </p:nvGrpSpPr>
          <p:grpSpPr>
            <a:xfrm>
              <a:off x="11680646" y="2932869"/>
              <a:ext cx="6185646" cy="4226411"/>
              <a:chOff x="11680646" y="2932869"/>
              <a:chExt cx="6185646" cy="4226411"/>
            </a:xfrm>
          </p:grpSpPr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5C3F29B9-69C0-4193-6CE1-44369DCF63B4}"/>
                  </a:ext>
                </a:extLst>
              </p:cNvPr>
              <p:cNvSpPr/>
              <p:nvPr/>
            </p:nvSpPr>
            <p:spPr>
              <a:xfrm>
                <a:off x="14292139" y="5107664"/>
                <a:ext cx="3574153" cy="20516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2D3D56E7-553A-D44B-7964-B71CDABCCAFA}"/>
                  </a:ext>
                </a:extLst>
              </p:cNvPr>
              <p:cNvSpPr/>
              <p:nvPr/>
            </p:nvSpPr>
            <p:spPr>
              <a:xfrm>
                <a:off x="11680646" y="4580186"/>
                <a:ext cx="2638450" cy="22411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a-ES" dirty="0"/>
                  <a:t>v</a:t>
                </a:r>
              </a:p>
            </p:txBody>
          </p:sp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BB7B73F2-F79A-7239-91B0-2DD95A2E7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821554" y="2932869"/>
                <a:ext cx="4044738" cy="2286731"/>
              </a:xfrm>
              <a:prstGeom prst="rect">
                <a:avLst/>
              </a:prstGeom>
            </p:spPr>
          </p:pic>
          <p:pic>
            <p:nvPicPr>
              <p:cNvPr id="2" name="Imagen 1">
                <a:extLst>
                  <a:ext uri="{FF2B5EF4-FFF2-40B4-BE49-F238E27FC236}">
                    <a16:creationId xmlns:a16="http://schemas.microsoft.com/office/drawing/2014/main" id="{2A25A50E-4371-48BF-F581-5AAD5ED48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315235" y="4580186"/>
                <a:ext cx="2003860" cy="1906798"/>
              </a:xfrm>
              <a:prstGeom prst="rect">
                <a:avLst/>
              </a:prstGeom>
            </p:spPr>
          </p:pic>
          <p:sp>
            <p:nvSpPr>
              <p:cNvPr id="4" name="Rectángulo: esquinas redondeadas 3">
                <a:extLst>
                  <a:ext uri="{FF2B5EF4-FFF2-40B4-BE49-F238E27FC236}">
                    <a16:creationId xmlns:a16="http://schemas.microsoft.com/office/drawing/2014/main" id="{06029C13-3BE4-AAC8-5409-B6666D212467}"/>
                  </a:ext>
                </a:extLst>
              </p:cNvPr>
              <p:cNvSpPr/>
              <p:nvPr/>
            </p:nvSpPr>
            <p:spPr>
              <a:xfrm>
                <a:off x="11778373" y="6403562"/>
                <a:ext cx="1181297" cy="336177"/>
              </a:xfrm>
              <a:prstGeom prst="roundRect">
                <a:avLst/>
              </a:prstGeom>
              <a:solidFill>
                <a:srgbClr val="C5D0B2"/>
              </a:solidFill>
              <a:ln>
                <a:solidFill>
                  <a:srgbClr val="253012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a-ES" sz="1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Pinitol</a:t>
                </a:r>
                <a:endParaRPr lang="ca-E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ángulo: esquinas redondeadas 5">
                <a:extLst>
                  <a:ext uri="{FF2B5EF4-FFF2-40B4-BE49-F238E27FC236}">
                    <a16:creationId xmlns:a16="http://schemas.microsoft.com/office/drawing/2014/main" id="{29DDFC26-82DC-588D-A47D-993627F0DFD9}"/>
                  </a:ext>
                </a:extLst>
              </p:cNvPr>
              <p:cNvSpPr/>
              <p:nvPr/>
            </p:nvSpPr>
            <p:spPr>
              <a:xfrm>
                <a:off x="14504336" y="4580186"/>
                <a:ext cx="1321078" cy="336177"/>
              </a:xfrm>
              <a:prstGeom prst="roundRect">
                <a:avLst/>
              </a:prstGeom>
              <a:solidFill>
                <a:srgbClr val="B3BEA0"/>
              </a:solidFill>
              <a:ln>
                <a:solidFill>
                  <a:srgbClr val="25301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a-ES" sz="1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Quercitina</a:t>
                </a:r>
                <a:endParaRPr lang="ca-E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9274A77E-4A2E-2149-D177-09D4E0DD6B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44122" y="5375517"/>
                <a:ext cx="2765664" cy="1424736"/>
              </a:xfrm>
              <a:prstGeom prst="rect">
                <a:avLst/>
              </a:prstGeom>
            </p:spPr>
          </p:pic>
          <p:sp>
            <p:nvSpPr>
              <p:cNvPr id="9" name="Rectángulo: esquinas redondeadas 8">
                <a:extLst>
                  <a:ext uri="{FF2B5EF4-FFF2-40B4-BE49-F238E27FC236}">
                    <a16:creationId xmlns:a16="http://schemas.microsoft.com/office/drawing/2014/main" id="{22B3B1F7-5197-60AF-A477-8129C82A0E42}"/>
                  </a:ext>
                </a:extLst>
              </p:cNvPr>
              <p:cNvSpPr/>
              <p:nvPr/>
            </p:nvSpPr>
            <p:spPr>
              <a:xfrm>
                <a:off x="15909945" y="6739739"/>
                <a:ext cx="1745513" cy="336177"/>
              </a:xfrm>
              <a:prstGeom prst="roundRect">
                <a:avLst/>
              </a:prstGeom>
              <a:solidFill>
                <a:srgbClr val="C5D0B2"/>
              </a:solidFill>
              <a:ln>
                <a:solidFill>
                  <a:srgbClr val="253012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a-ES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Ac. </a:t>
                </a:r>
                <a:r>
                  <a:rPr lang="ca-ES" sz="1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cumárico</a:t>
                </a:r>
                <a:endParaRPr lang="ca-E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50" name="Picture 2" descr="íconos de computadora escritorio servicio de beneficios para empleados,  diverso, Servicio png | PNGEgg">
              <a:extLst>
                <a:ext uri="{FF2B5EF4-FFF2-40B4-BE49-F238E27FC236}">
                  <a16:creationId xmlns:a16="http://schemas.microsoft.com/office/drawing/2014/main" id="{0630302D-E233-4ACD-E885-AB9492EB5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889" b="91556" l="6222" r="92889">
                          <a14:foregroundMark x1="64889" y1="8889" x2="35556" y2="10222"/>
                          <a14:foregroundMark x1="35556" y1="10222" x2="61333" y2="10222"/>
                          <a14:foregroundMark x1="61333" y1="10222" x2="34222" y2="9333"/>
                          <a14:foregroundMark x1="34222" y1="9333" x2="32444" y2="10222"/>
                          <a14:foregroundMark x1="90912" y1="37778" x2="92000" y2="59556"/>
                          <a14:foregroundMark x1="90890" y1="37333" x2="90912" y2="37778"/>
                          <a14:foregroundMark x1="90779" y1="35111" x2="90890" y2="37333"/>
                          <a14:foregroundMark x1="90734" y1="34222" x2="90779" y2="35111"/>
                          <a14:foregroundMark x1="90667" y1="32889" x2="90734" y2="34222"/>
                          <a14:foregroundMark x1="92000" y1="37333" x2="92000" y2="36444"/>
                          <a14:foregroundMark x1="92000" y1="37778" x2="92000" y2="37333"/>
                          <a14:foregroundMark x1="92000" y1="59556" x2="92000" y2="37778"/>
                          <a14:foregroundMark x1="92073" y1="37778" x2="93333" y2="60889"/>
                          <a14:foregroundMark x1="92049" y1="37333" x2="92073" y2="37778"/>
                          <a14:foregroundMark x1="92000" y1="36444" x2="92049" y2="37333"/>
                          <a14:foregroundMark x1="91822" y1="62667" x2="85778" y2="69778"/>
                          <a14:foregroundMark x1="92200" y1="62222" x2="91822" y2="62667"/>
                          <a14:foregroundMark x1="93333" y1="60889" x2="92200" y2="62222"/>
                          <a14:foregroundMark x1="35556" y1="90667" x2="66222" y2="91556"/>
                          <a14:foregroundMark x1="66222" y1="91556" x2="67092" y2="90976"/>
                          <a14:foregroundMark x1="6419" y1="57778" x2="6389" y2="58184"/>
                          <a14:foregroundMark x1="8000" y1="36444" x2="6419" y2="57778"/>
                          <a14:foregroundMark x1="8274" y1="64959" x2="8444" y2="65333"/>
                          <a14:backgroundMark x1="8000" y1="65333" x2="8000" y2="65333"/>
                          <a14:backgroundMark x1="6667" y1="62667" x2="6667" y2="62667"/>
                          <a14:backgroundMark x1="4889" y1="58667" x2="7111" y2="65333"/>
                          <a14:backgroundMark x1="6222" y1="57778" x2="6222" y2="57778"/>
                          <a14:backgroundMark x1="7111" y1="36000" x2="7111" y2="36000"/>
                          <a14:backgroundMark x1="93333" y1="34222" x2="93333" y2="34222"/>
                          <a14:backgroundMark x1="93778" y1="37778" x2="93778" y2="37778"/>
                          <a14:backgroundMark x1="92000" y1="35111" x2="92000" y2="35111"/>
                          <a14:backgroundMark x1="93778" y1="37333" x2="93778" y2="37333"/>
                          <a14:backgroundMark x1="93778" y1="62667" x2="93778" y2="62667"/>
                          <a14:backgroundMark x1="94667" y1="62222" x2="94667" y2="62222"/>
                          <a14:backgroundMark x1="93778" y1="62667" x2="93778" y2="62667"/>
                          <a14:backgroundMark x1="93778" y1="62667" x2="93778" y2="62667"/>
                          <a14:backgroundMark x1="68889" y1="92444" x2="68889" y2="92444"/>
                          <a14:backgroundMark x1="65778" y1="92444" x2="65778" y2="92444"/>
                          <a14:backgroundMark x1="70222" y1="90667" x2="67556" y2="91556"/>
                        </a14:backgroundRemoval>
                      </a14:imgEffect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08824">
              <a:off x="10605073" y="6636963"/>
              <a:ext cx="2497143" cy="2497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2993" y="6513624"/>
            <a:ext cx="3773376" cy="3773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19"/>
          <p:cNvSpPr/>
          <p:nvPr/>
        </p:nvSpPr>
        <p:spPr>
          <a:xfrm>
            <a:off x="603720" y="2087640"/>
            <a:ext cx="4816800" cy="6832440"/>
          </a:xfrm>
          <a:custGeom>
            <a:avLst/>
            <a:gdLst>
              <a:gd name="textAreaLeft" fmla="*/ 0 w 4816800"/>
              <a:gd name="textAreaRight" fmla="*/ 4817520 w 4816800"/>
              <a:gd name="textAreaTop" fmla="*/ 0 h 6832440"/>
              <a:gd name="textAreaBottom" fmla="*/ 6833160 h 6832440"/>
            </a:gdLst>
            <a:ahLst/>
            <a:cxnLst/>
            <a:rect l="textAreaLeft" t="textAreaTop" r="textAreaRight" b="textAreaBottom"/>
            <a:pathLst>
              <a:path w="4817470" h="6833290">
                <a:moveTo>
                  <a:pt x="0" y="0"/>
                </a:moveTo>
                <a:lnTo>
                  <a:pt x="4817469" y="0"/>
                </a:lnTo>
                <a:lnTo>
                  <a:pt x="4817469" y="6833290"/>
                </a:lnTo>
                <a:lnTo>
                  <a:pt x="0" y="68332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111" name="22 CuadroTexto"/>
          <p:cNvSpPr/>
          <p:nvPr/>
        </p:nvSpPr>
        <p:spPr>
          <a:xfrm>
            <a:off x="5300789" y="1539900"/>
            <a:ext cx="1100772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s-ES" sz="2700" b="0" strike="noStrike" spc="-1">
                <a:solidFill>
                  <a:srgbClr val="492303"/>
                </a:solidFill>
                <a:latin typeface="Arial"/>
              </a:rPr>
              <a:t>Es una comunidad de bacterias lácticas y levaduras que se establece al refrescar una mezcla de harina y agua.</a:t>
            </a:r>
            <a:endParaRPr lang="es-ES" sz="2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Freeform 7"/>
          <p:cNvSpPr/>
          <p:nvPr/>
        </p:nvSpPr>
        <p:spPr>
          <a:xfrm>
            <a:off x="6324840" y="2990160"/>
            <a:ext cx="2511720" cy="1192680"/>
          </a:xfrm>
          <a:custGeom>
            <a:avLst/>
            <a:gdLst>
              <a:gd name="textAreaLeft" fmla="*/ 0 w 2511720"/>
              <a:gd name="textAreaRight" fmla="*/ 2512440 w 2511720"/>
              <a:gd name="textAreaTop" fmla="*/ 0 h 1192680"/>
              <a:gd name="textAreaBottom" fmla="*/ 1193400 h 1192680"/>
            </a:gdLst>
            <a:ahLst/>
            <a:cxnLst/>
            <a:rect l="textAreaLeft" t="textAreaTop" r="textAreaRight" b="textAreaBottom"/>
            <a:pathLst>
              <a:path w="2512372" h="1193377">
                <a:moveTo>
                  <a:pt x="0" y="0"/>
                </a:moveTo>
                <a:lnTo>
                  <a:pt x="2512372" y="0"/>
                </a:lnTo>
                <a:lnTo>
                  <a:pt x="2512372" y="1193377"/>
                </a:lnTo>
                <a:lnTo>
                  <a:pt x="0" y="119337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113" name="Freeform 8"/>
          <p:cNvSpPr/>
          <p:nvPr/>
        </p:nvSpPr>
        <p:spPr>
          <a:xfrm>
            <a:off x="6445780" y="7296840"/>
            <a:ext cx="2476800" cy="2121120"/>
          </a:xfrm>
          <a:custGeom>
            <a:avLst/>
            <a:gdLst>
              <a:gd name="textAreaLeft" fmla="*/ 0 w 2476800"/>
              <a:gd name="textAreaRight" fmla="*/ 2477520 w 2476800"/>
              <a:gd name="textAreaTop" fmla="*/ 0 h 2121120"/>
              <a:gd name="textAreaBottom" fmla="*/ 2121840 h 2121120"/>
            </a:gdLst>
            <a:ahLst/>
            <a:cxnLst/>
            <a:rect l="textAreaLeft" t="textAreaTop" r="textAreaRight" b="textAreaBottom"/>
            <a:pathLst>
              <a:path w="2477688" h="2121802">
                <a:moveTo>
                  <a:pt x="0" y="0"/>
                </a:moveTo>
                <a:lnTo>
                  <a:pt x="2477688" y="0"/>
                </a:lnTo>
                <a:lnTo>
                  <a:pt x="2477688" y="2121802"/>
                </a:lnTo>
                <a:lnTo>
                  <a:pt x="0" y="21218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114" name="TextBox 12"/>
          <p:cNvSpPr/>
          <p:nvPr/>
        </p:nvSpPr>
        <p:spPr>
          <a:xfrm>
            <a:off x="9632520" y="3072960"/>
            <a:ext cx="7089840" cy="132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2900" b="0" strike="noStrike" spc="-160">
                <a:solidFill>
                  <a:srgbClr val="492303"/>
                </a:solidFill>
                <a:latin typeface="Arial"/>
              </a:rPr>
              <a:t>BAL: acidifican las MM, producen ácido láctico, ácetico y  numerosos compuestos aromáticos</a:t>
            </a:r>
            <a:endParaRPr lang="es-ES" sz="2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TextBox 13"/>
          <p:cNvSpPr/>
          <p:nvPr/>
        </p:nvSpPr>
        <p:spPr>
          <a:xfrm>
            <a:off x="9714960" y="5238720"/>
            <a:ext cx="6274080" cy="14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2900" b="0" strike="noStrike" spc="-160">
                <a:solidFill>
                  <a:srgbClr val="492303"/>
                </a:solidFill>
                <a:latin typeface="Arial"/>
              </a:rPr>
              <a:t>Levaduras: responsables de levar la masa produciendo CO</a:t>
            </a:r>
            <a:r>
              <a:rPr lang="en-US" sz="2900" b="0" strike="noStrike" spc="-160" baseline="-25000">
                <a:solidFill>
                  <a:srgbClr val="492303"/>
                </a:solidFill>
                <a:latin typeface="Arial"/>
              </a:rPr>
              <a:t>2</a:t>
            </a:r>
            <a:endParaRPr lang="es-ES" sz="2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TextBox 14"/>
          <p:cNvSpPr/>
          <p:nvPr/>
        </p:nvSpPr>
        <p:spPr>
          <a:xfrm>
            <a:off x="9632520" y="8051040"/>
            <a:ext cx="7505640" cy="66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2900" b="1" strike="noStrike" spc="-160">
                <a:solidFill>
                  <a:srgbClr val="492303"/>
                </a:solidFill>
                <a:latin typeface="Arial"/>
              </a:rPr>
              <a:t>Las BAL y las levaduras trabajan en simbiosis  </a:t>
            </a:r>
            <a:endParaRPr lang="es-ES" sz="29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C821024-F4CC-67F2-312C-605462643646}"/>
              </a:ext>
            </a:extLst>
          </p:cNvPr>
          <p:cNvGrpSpPr/>
          <p:nvPr/>
        </p:nvGrpSpPr>
        <p:grpSpPr>
          <a:xfrm>
            <a:off x="6486121" y="5112763"/>
            <a:ext cx="2283480" cy="1446840"/>
            <a:chOff x="6714720" y="5260680"/>
            <a:chExt cx="2283480" cy="1446840"/>
          </a:xfrm>
        </p:grpSpPr>
        <p:sp>
          <p:nvSpPr>
            <p:cNvPr id="118" name="Freeform 16"/>
            <p:cNvSpPr/>
            <p:nvPr/>
          </p:nvSpPr>
          <p:spPr>
            <a:xfrm>
              <a:off x="6714720" y="5260680"/>
              <a:ext cx="2283480" cy="1446840"/>
            </a:xfrm>
            <a:custGeom>
              <a:avLst/>
              <a:gdLst>
                <a:gd name="textAreaLeft" fmla="*/ 0 w 2283480"/>
                <a:gd name="textAreaRight" fmla="*/ 2284200 w 2283480"/>
                <a:gd name="textAreaTop" fmla="*/ 0 h 1446840"/>
                <a:gd name="textAreaBottom" fmla="*/ 1447560 h 1446840"/>
              </a:gdLst>
              <a:ahLst/>
              <a:cxnLst/>
              <a:rect l="textAreaLeft" t="textAreaTop" r="textAreaRight" b="textAreaBottom"/>
              <a:pathLst>
                <a:path w="3045588" h="1930141">
                  <a:moveTo>
                    <a:pt x="0" y="0"/>
                  </a:moveTo>
                  <a:lnTo>
                    <a:pt x="3045588" y="0"/>
                  </a:lnTo>
                  <a:lnTo>
                    <a:pt x="3045588" y="1930141"/>
                  </a:lnTo>
                  <a:lnTo>
                    <a:pt x="0" y="1930141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119" name="Freeform 17"/>
            <p:cNvSpPr/>
            <p:nvPr/>
          </p:nvSpPr>
          <p:spPr>
            <a:xfrm>
              <a:off x="8421480" y="5930280"/>
              <a:ext cx="478800" cy="367200"/>
            </a:xfrm>
            <a:custGeom>
              <a:avLst/>
              <a:gdLst>
                <a:gd name="textAreaLeft" fmla="*/ 0 w 478800"/>
                <a:gd name="textAreaRight" fmla="*/ 479520 w 478800"/>
                <a:gd name="textAreaTop" fmla="*/ 0 h 367200"/>
                <a:gd name="textAreaBottom" fmla="*/ 367920 h 367200"/>
              </a:gdLst>
              <a:ahLst/>
              <a:cxnLst/>
              <a:rect l="textAreaLeft" t="textAreaTop" r="textAreaRight" b="textAreaBottom"/>
              <a:pathLst>
                <a:path w="639156" h="490552">
                  <a:moveTo>
                    <a:pt x="0" y="0"/>
                  </a:moveTo>
                  <a:lnTo>
                    <a:pt x="639156" y="0"/>
                  </a:lnTo>
                  <a:lnTo>
                    <a:pt x="639156" y="490552"/>
                  </a:lnTo>
                  <a:lnTo>
                    <a:pt x="0" y="490552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120" name="Freeform 18"/>
            <p:cNvSpPr/>
            <p:nvPr/>
          </p:nvSpPr>
          <p:spPr>
            <a:xfrm>
              <a:off x="7942320" y="5616720"/>
              <a:ext cx="478800" cy="367200"/>
            </a:xfrm>
            <a:custGeom>
              <a:avLst/>
              <a:gdLst>
                <a:gd name="textAreaLeft" fmla="*/ 0 w 478800"/>
                <a:gd name="textAreaRight" fmla="*/ 479520 w 478800"/>
                <a:gd name="textAreaTop" fmla="*/ 0 h 367200"/>
                <a:gd name="textAreaBottom" fmla="*/ 367920 h 367200"/>
              </a:gdLst>
              <a:ahLst/>
              <a:cxnLst/>
              <a:rect l="textAreaLeft" t="textAreaTop" r="textAreaRight" b="textAreaBottom"/>
              <a:pathLst>
                <a:path w="639156" h="490552">
                  <a:moveTo>
                    <a:pt x="0" y="0"/>
                  </a:moveTo>
                  <a:lnTo>
                    <a:pt x="639155" y="0"/>
                  </a:lnTo>
                  <a:lnTo>
                    <a:pt x="639155" y="490552"/>
                  </a:lnTo>
                  <a:lnTo>
                    <a:pt x="0" y="490552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121" name="Freeform 19"/>
            <p:cNvSpPr/>
            <p:nvPr/>
          </p:nvSpPr>
          <p:spPr>
            <a:xfrm>
              <a:off x="7341120" y="5555880"/>
              <a:ext cx="478800" cy="367200"/>
            </a:xfrm>
            <a:custGeom>
              <a:avLst/>
              <a:gdLst>
                <a:gd name="textAreaLeft" fmla="*/ 0 w 478800"/>
                <a:gd name="textAreaRight" fmla="*/ 479520 w 478800"/>
                <a:gd name="textAreaTop" fmla="*/ 0 h 367200"/>
                <a:gd name="textAreaBottom" fmla="*/ 367920 h 367200"/>
              </a:gdLst>
              <a:ahLst/>
              <a:cxnLst/>
              <a:rect l="textAreaLeft" t="textAreaTop" r="textAreaRight" b="textAreaBottom"/>
              <a:pathLst>
                <a:path w="639156" h="490552">
                  <a:moveTo>
                    <a:pt x="0" y="0"/>
                  </a:moveTo>
                  <a:lnTo>
                    <a:pt x="639156" y="0"/>
                  </a:lnTo>
                  <a:lnTo>
                    <a:pt x="639156" y="490552"/>
                  </a:lnTo>
                  <a:lnTo>
                    <a:pt x="0" y="490552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122" name="Freeform 20"/>
            <p:cNvSpPr/>
            <p:nvPr/>
          </p:nvSpPr>
          <p:spPr>
            <a:xfrm>
              <a:off x="6861960" y="5923800"/>
              <a:ext cx="478800" cy="367200"/>
            </a:xfrm>
            <a:custGeom>
              <a:avLst/>
              <a:gdLst>
                <a:gd name="textAreaLeft" fmla="*/ 0 w 478800"/>
                <a:gd name="textAreaRight" fmla="*/ 479520 w 478800"/>
                <a:gd name="textAreaTop" fmla="*/ 0 h 367200"/>
                <a:gd name="textAreaBottom" fmla="*/ 367920 h 367200"/>
              </a:gdLst>
              <a:ahLst/>
              <a:cxnLst/>
              <a:rect l="textAreaLeft" t="textAreaTop" r="textAreaRight" b="textAreaBottom"/>
              <a:pathLst>
                <a:path w="639156" h="490552">
                  <a:moveTo>
                    <a:pt x="0" y="0"/>
                  </a:moveTo>
                  <a:lnTo>
                    <a:pt x="639156" y="0"/>
                  </a:lnTo>
                  <a:lnTo>
                    <a:pt x="639156" y="490552"/>
                  </a:lnTo>
                  <a:lnTo>
                    <a:pt x="0" y="490552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</p:grpSp>
      <p:sp>
        <p:nvSpPr>
          <p:cNvPr id="123" name="TextBox 4"/>
          <p:cNvSpPr/>
          <p:nvPr/>
        </p:nvSpPr>
        <p:spPr>
          <a:xfrm>
            <a:off x="396000" y="270720"/>
            <a:ext cx="1574856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4800" b="1" strike="noStrike" spc="-469">
                <a:solidFill>
                  <a:srgbClr val="492303"/>
                </a:solidFill>
                <a:latin typeface="Arial"/>
                <a:ea typeface="Klein Bold"/>
              </a:rPr>
              <a:t>¿Qué es una masa madre?</a:t>
            </a:r>
            <a:endParaRPr lang="es-ES" sz="4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: esquinas redondeadas 1"/>
          <p:cNvSpPr/>
          <p:nvPr/>
        </p:nvSpPr>
        <p:spPr>
          <a:xfrm>
            <a:off x="211680" y="1291320"/>
            <a:ext cx="6793200" cy="8817480"/>
          </a:xfrm>
          <a:prstGeom prst="roundRect">
            <a:avLst>
              <a:gd name="adj" fmla="val 16667"/>
            </a:avLst>
          </a:prstGeom>
          <a:solidFill>
            <a:srgbClr val="FFCC66">
              <a:alpha val="10000"/>
            </a:srgbClr>
          </a:solidFill>
          <a:ln>
            <a:solidFill>
              <a:srgbClr val="492303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125" name="CuadroTexto 2"/>
          <p:cNvSpPr/>
          <p:nvPr/>
        </p:nvSpPr>
        <p:spPr>
          <a:xfrm rot="16200000">
            <a:off x="-3180240" y="4420553"/>
            <a:ext cx="72392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492303"/>
                </a:solidFill>
                <a:latin typeface="Arial"/>
              </a:rPr>
              <a:t>PREPARACIÓN DE </a:t>
            </a:r>
            <a:r>
              <a:rPr lang="es-ES" sz="2000" b="1" spc="-1" dirty="0">
                <a:solidFill>
                  <a:srgbClr val="492303"/>
                </a:solidFill>
                <a:latin typeface="Arial"/>
              </a:rPr>
              <a:t>MASAS MADRE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26" name="Grupo 3"/>
          <p:cNvGrpSpPr/>
          <p:nvPr/>
        </p:nvGrpSpPr>
        <p:grpSpPr>
          <a:xfrm>
            <a:off x="3859920" y="1879920"/>
            <a:ext cx="2776680" cy="1804680"/>
            <a:chOff x="3859920" y="1879920"/>
            <a:chExt cx="2776680" cy="1804680"/>
          </a:xfrm>
        </p:grpSpPr>
        <p:pic>
          <p:nvPicPr>
            <p:cNvPr id="127" name="Imagen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859920" y="2455560"/>
              <a:ext cx="2320920" cy="10299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28" name="Imagen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2458800">
              <a:off x="5315760" y="2294280"/>
              <a:ext cx="1061280" cy="11876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29" name="Imagen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456800" y="1879920"/>
              <a:ext cx="769680" cy="10854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30" name="CuadroTexto 7"/>
          <p:cNvSpPr/>
          <p:nvPr/>
        </p:nvSpPr>
        <p:spPr>
          <a:xfrm>
            <a:off x="562320" y="4632840"/>
            <a:ext cx="2529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492303"/>
                </a:solidFill>
                <a:latin typeface="Arial"/>
              </a:rPr>
              <a:t>3 Bacterias Lácticas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CuadroTexto 8"/>
          <p:cNvSpPr/>
          <p:nvPr/>
        </p:nvSpPr>
        <p:spPr>
          <a:xfrm>
            <a:off x="916200" y="3175200"/>
            <a:ext cx="1649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492303"/>
                </a:solidFill>
                <a:latin typeface="Arial"/>
              </a:rPr>
              <a:t>3 Levaduras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Elipse 9"/>
          <p:cNvSpPr/>
          <p:nvPr/>
        </p:nvSpPr>
        <p:spPr>
          <a:xfrm>
            <a:off x="6171120" y="3235680"/>
            <a:ext cx="1527840" cy="808200"/>
          </a:xfrm>
          <a:prstGeom prst="ellipse">
            <a:avLst/>
          </a:prstGeom>
          <a:solidFill>
            <a:schemeClr val="bg2"/>
          </a:solidFill>
          <a:ln>
            <a:solidFill>
              <a:srgbClr val="C0504D">
                <a:lumMod val="50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492303"/>
                </a:solidFill>
                <a:latin typeface="Arial"/>
              </a:rPr>
              <a:t>MM100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Elipse 10"/>
          <p:cNvSpPr/>
          <p:nvPr/>
        </p:nvSpPr>
        <p:spPr>
          <a:xfrm>
            <a:off x="6197220" y="5623560"/>
            <a:ext cx="1475640" cy="854280"/>
          </a:xfrm>
          <a:prstGeom prst="ellipse">
            <a:avLst/>
          </a:prstGeom>
          <a:solidFill>
            <a:schemeClr val="bg2"/>
          </a:solidFill>
          <a:ln>
            <a:solidFill>
              <a:srgbClr val="C0504D">
                <a:lumMod val="7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492303"/>
                </a:solidFill>
                <a:latin typeface="Arial"/>
              </a:rPr>
              <a:t>MM50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34" name="Grupo 11"/>
          <p:cNvGrpSpPr/>
          <p:nvPr/>
        </p:nvGrpSpPr>
        <p:grpSpPr>
          <a:xfrm>
            <a:off x="1019160" y="3601800"/>
            <a:ext cx="1572120" cy="458280"/>
            <a:chOff x="1019160" y="3601800"/>
            <a:chExt cx="1572120" cy="458280"/>
          </a:xfrm>
        </p:grpSpPr>
        <p:grpSp>
          <p:nvGrpSpPr>
            <p:cNvPr id="135" name="Grupo 12"/>
            <p:cNvGrpSpPr/>
            <p:nvPr/>
          </p:nvGrpSpPr>
          <p:grpSpPr>
            <a:xfrm>
              <a:off x="2033280" y="3601800"/>
              <a:ext cx="558000" cy="458280"/>
              <a:chOff x="2033280" y="3601800"/>
              <a:chExt cx="558000" cy="458280"/>
            </a:xfrm>
          </p:grpSpPr>
          <p:sp>
            <p:nvSpPr>
              <p:cNvPr id="136" name="Elipse 19"/>
              <p:cNvSpPr/>
              <p:nvPr/>
            </p:nvSpPr>
            <p:spPr>
              <a:xfrm>
                <a:off x="2033280" y="3708000"/>
                <a:ext cx="429120" cy="352080"/>
              </a:xfrm>
              <a:prstGeom prst="ellipse">
                <a:avLst/>
              </a:prstGeom>
              <a:solidFill>
                <a:srgbClr val="F1EAB9"/>
              </a:solidFill>
              <a:ln w="12700">
                <a:solidFill>
                  <a:srgbClr val="A9D1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137" name="Elipse 20"/>
              <p:cNvSpPr/>
              <p:nvPr/>
            </p:nvSpPr>
            <p:spPr>
              <a:xfrm>
                <a:off x="2334240" y="3601800"/>
                <a:ext cx="257040" cy="212040"/>
              </a:xfrm>
              <a:prstGeom prst="ellipse">
                <a:avLst/>
              </a:prstGeom>
              <a:solidFill>
                <a:srgbClr val="F1EAB9"/>
              </a:solidFill>
              <a:ln w="12700">
                <a:solidFill>
                  <a:srgbClr val="A9D1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grpSp>
          <p:nvGrpSpPr>
            <p:cNvPr id="138" name="Grupo 13"/>
            <p:cNvGrpSpPr/>
            <p:nvPr/>
          </p:nvGrpSpPr>
          <p:grpSpPr>
            <a:xfrm>
              <a:off x="1019160" y="3601800"/>
              <a:ext cx="558000" cy="458280"/>
              <a:chOff x="1019160" y="3601800"/>
              <a:chExt cx="558000" cy="458280"/>
            </a:xfrm>
          </p:grpSpPr>
          <p:sp>
            <p:nvSpPr>
              <p:cNvPr id="139" name="Elipse 17"/>
              <p:cNvSpPr/>
              <p:nvPr/>
            </p:nvSpPr>
            <p:spPr>
              <a:xfrm>
                <a:off x="1019160" y="3708000"/>
                <a:ext cx="429120" cy="352080"/>
              </a:xfrm>
              <a:prstGeom prst="ellipse">
                <a:avLst/>
              </a:prstGeom>
              <a:solidFill>
                <a:srgbClr val="FAD9C2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140" name="Elipse 18"/>
              <p:cNvSpPr/>
              <p:nvPr/>
            </p:nvSpPr>
            <p:spPr>
              <a:xfrm>
                <a:off x="1320120" y="3601800"/>
                <a:ext cx="257040" cy="212040"/>
              </a:xfrm>
              <a:prstGeom prst="ellipse">
                <a:avLst/>
              </a:prstGeom>
              <a:solidFill>
                <a:srgbClr val="FAD9C2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grpSp>
          <p:nvGrpSpPr>
            <p:cNvPr id="141" name="Grupo 14"/>
            <p:cNvGrpSpPr/>
            <p:nvPr/>
          </p:nvGrpSpPr>
          <p:grpSpPr>
            <a:xfrm>
              <a:off x="1526400" y="3601800"/>
              <a:ext cx="558000" cy="458280"/>
              <a:chOff x="1526400" y="3601800"/>
              <a:chExt cx="558000" cy="458280"/>
            </a:xfrm>
          </p:grpSpPr>
          <p:sp>
            <p:nvSpPr>
              <p:cNvPr id="142" name="Elipse 15"/>
              <p:cNvSpPr/>
              <p:nvPr/>
            </p:nvSpPr>
            <p:spPr>
              <a:xfrm>
                <a:off x="1526400" y="3708000"/>
                <a:ext cx="429120" cy="352080"/>
              </a:xfrm>
              <a:prstGeom prst="ellipse">
                <a:avLst/>
              </a:prstGeom>
              <a:solidFill>
                <a:srgbClr val="FFF2CC"/>
              </a:solidFill>
              <a:ln w="12700">
                <a:solidFill>
                  <a:srgbClr val="BF9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143" name="Elipse 16"/>
              <p:cNvSpPr/>
              <p:nvPr/>
            </p:nvSpPr>
            <p:spPr>
              <a:xfrm>
                <a:off x="1827360" y="3601800"/>
                <a:ext cx="257040" cy="212040"/>
              </a:xfrm>
              <a:prstGeom prst="ellipse">
                <a:avLst/>
              </a:prstGeom>
              <a:solidFill>
                <a:srgbClr val="FFF2CC"/>
              </a:solidFill>
              <a:ln w="12700">
                <a:solidFill>
                  <a:srgbClr val="BF9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</p:grpSp>
      <p:grpSp>
        <p:nvGrpSpPr>
          <p:cNvPr id="144" name="Grupo 21"/>
          <p:cNvGrpSpPr/>
          <p:nvPr/>
        </p:nvGrpSpPr>
        <p:grpSpPr>
          <a:xfrm>
            <a:off x="1198440" y="4259880"/>
            <a:ext cx="1076760" cy="417600"/>
            <a:chOff x="1198440" y="4259880"/>
            <a:chExt cx="1076760" cy="417600"/>
          </a:xfrm>
        </p:grpSpPr>
        <p:pic>
          <p:nvPicPr>
            <p:cNvPr id="145" name="Imagen 2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0080" y="4259880"/>
              <a:ext cx="285120" cy="377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6" name="Imagen 2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1400" y="4314600"/>
              <a:ext cx="271440" cy="2516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7" name="Imagen 2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8440" y="4300200"/>
              <a:ext cx="262440" cy="377280"/>
            </a:xfrm>
            <a:prstGeom prst="rect">
              <a:avLst/>
            </a:prstGeom>
            <a:noFill/>
            <a:ln w="0">
              <a:noFill/>
            </a:ln>
          </p:spPr>
        </p:pic>
      </p:grpSp>
      <p:cxnSp>
        <p:nvCxnSpPr>
          <p:cNvPr id="148" name="Conector recto de flecha 26"/>
          <p:cNvCxnSpPr/>
          <p:nvPr/>
        </p:nvCxnSpPr>
        <p:spPr>
          <a:xfrm>
            <a:off x="2809440" y="4174200"/>
            <a:ext cx="948960" cy="657000"/>
          </a:xfrm>
          <a:prstGeom prst="straightConnector1">
            <a:avLst/>
          </a:prstGeom>
          <a:ln w="76200">
            <a:solidFill>
              <a:srgbClr val="C0504D">
                <a:lumMod val="50000"/>
              </a:srgbClr>
            </a:solidFill>
            <a:round/>
            <a:tailEnd type="triangle" w="med" len="med"/>
          </a:ln>
        </p:spPr>
      </p:cxnSp>
      <p:grpSp>
        <p:nvGrpSpPr>
          <p:cNvPr id="149" name="Grupo 27"/>
          <p:cNvGrpSpPr/>
          <p:nvPr/>
        </p:nvGrpSpPr>
        <p:grpSpPr>
          <a:xfrm>
            <a:off x="3833640" y="3982320"/>
            <a:ext cx="2650680" cy="3313440"/>
            <a:chOff x="3833640" y="3982320"/>
            <a:chExt cx="2650680" cy="3313440"/>
          </a:xfrm>
        </p:grpSpPr>
        <p:pic>
          <p:nvPicPr>
            <p:cNvPr id="150" name="Imagen 28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833640" y="4566600"/>
              <a:ext cx="2221200" cy="9676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51" name="Imagen 29"/>
            <p:cNvPicPr/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966480" y="5998680"/>
              <a:ext cx="1956240" cy="1063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52" name="Imagen 3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623840" y="5776920"/>
              <a:ext cx="1662840" cy="15188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53" name="Imagen 3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384800" y="3982320"/>
              <a:ext cx="736560" cy="10195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4" name="Signo más 32"/>
            <p:cNvSpPr/>
            <p:nvPr/>
          </p:nvSpPr>
          <p:spPr>
            <a:xfrm>
              <a:off x="4746240" y="5500440"/>
              <a:ext cx="439920" cy="400320"/>
            </a:xfrm>
            <a:prstGeom prst="mathPlus">
              <a:avLst>
                <a:gd name="adj1" fmla="val 23520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rgbClr val="C0504D">
                  <a:lumMod val="50000"/>
                </a:srgb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pic>
          <p:nvPicPr>
            <p:cNvPr id="155" name="Imagen 33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2458800">
              <a:off x="5226840" y="4461840"/>
              <a:ext cx="1015920" cy="11160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56" name="Grupo 55"/>
          <p:cNvGrpSpPr/>
          <p:nvPr/>
        </p:nvGrpSpPr>
        <p:grpSpPr>
          <a:xfrm>
            <a:off x="1244880" y="1691025"/>
            <a:ext cx="2376360" cy="1188149"/>
            <a:chOff x="1244880" y="1691025"/>
            <a:chExt cx="2376360" cy="1188149"/>
          </a:xfrm>
        </p:grpSpPr>
        <p:sp>
          <p:nvSpPr>
            <p:cNvPr id="157" name="Bocadillo nube: nube 56"/>
            <p:cNvSpPr/>
            <p:nvPr/>
          </p:nvSpPr>
          <p:spPr>
            <a:xfrm rot="863400">
              <a:off x="1484100" y="1691025"/>
              <a:ext cx="2051369" cy="1188149"/>
            </a:xfrm>
            <a:prstGeom prst="cloudCallout">
              <a:avLst>
                <a:gd name="adj1" fmla="val -20833"/>
                <a:gd name="adj2" fmla="val 625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rgbClr val="FF66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158" name="CuadroTexto 57"/>
            <p:cNvSpPr/>
            <p:nvPr/>
          </p:nvSpPr>
          <p:spPr>
            <a:xfrm>
              <a:off x="1244880" y="1827360"/>
              <a:ext cx="2376360" cy="73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S. cerevisiae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K. humilis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T.delbrueckii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59" name="Grupo 58"/>
          <p:cNvGrpSpPr/>
          <p:nvPr/>
        </p:nvGrpSpPr>
        <p:grpSpPr>
          <a:xfrm>
            <a:off x="831600" y="5443274"/>
            <a:ext cx="2766600" cy="1263449"/>
            <a:chOff x="831600" y="5443274"/>
            <a:chExt cx="2766600" cy="1263449"/>
          </a:xfrm>
        </p:grpSpPr>
        <p:sp>
          <p:nvSpPr>
            <p:cNvPr id="160" name="Bocadillo nube: nube 59"/>
            <p:cNvSpPr/>
            <p:nvPr/>
          </p:nvSpPr>
          <p:spPr>
            <a:xfrm rot="155400" flipV="1">
              <a:off x="1243236" y="5443274"/>
              <a:ext cx="2007616" cy="1263449"/>
            </a:xfrm>
            <a:prstGeom prst="cloudCallout">
              <a:avLst>
                <a:gd name="adj1" fmla="val -20833"/>
                <a:gd name="adj2" fmla="val 625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rgbClr val="FF66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4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161" name="CuadroTexto 60"/>
            <p:cNvSpPr/>
            <p:nvPr/>
          </p:nvSpPr>
          <p:spPr>
            <a:xfrm>
              <a:off x="831600" y="5739120"/>
              <a:ext cx="2766600" cy="73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L. plantarum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F. sanfranciscensis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L. helveticus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62" name="Grupo 72"/>
          <p:cNvGrpSpPr/>
          <p:nvPr/>
        </p:nvGrpSpPr>
        <p:grpSpPr>
          <a:xfrm>
            <a:off x="634320" y="7393680"/>
            <a:ext cx="6370920" cy="2710080"/>
            <a:chOff x="634320" y="7393680"/>
            <a:chExt cx="6370920" cy="2710080"/>
          </a:xfrm>
        </p:grpSpPr>
        <p:grpSp>
          <p:nvGrpSpPr>
            <p:cNvPr id="163" name="Grupo 34"/>
            <p:cNvGrpSpPr/>
            <p:nvPr/>
          </p:nvGrpSpPr>
          <p:grpSpPr>
            <a:xfrm>
              <a:off x="634320" y="7393680"/>
              <a:ext cx="6370920" cy="2276280"/>
              <a:chOff x="634320" y="7393680"/>
              <a:chExt cx="6370920" cy="2276280"/>
            </a:xfrm>
          </p:grpSpPr>
          <p:cxnSp>
            <p:nvCxnSpPr>
              <p:cNvPr id="164" name="Conector recto 35"/>
              <p:cNvCxnSpPr/>
              <p:nvPr/>
            </p:nvCxnSpPr>
            <p:spPr>
              <a:xfrm>
                <a:off x="634320" y="7393680"/>
                <a:ext cx="6371280" cy="360"/>
              </a:xfrm>
              <a:prstGeom prst="straightConnector1">
                <a:avLst/>
              </a:prstGeom>
              <a:ln w="38100">
                <a:solidFill>
                  <a:srgbClr val="C0504D">
                    <a:lumMod val="75000"/>
                  </a:srgbClr>
                </a:solidFill>
                <a:prstDash val="dash"/>
                <a:round/>
              </a:ln>
            </p:spPr>
          </p:cxnSp>
          <p:sp>
            <p:nvSpPr>
              <p:cNvPr id="165" name="CuadroTexto 36"/>
              <p:cNvSpPr/>
              <p:nvPr/>
            </p:nvSpPr>
            <p:spPr>
              <a:xfrm>
                <a:off x="991800" y="7497000"/>
                <a:ext cx="5655960" cy="39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s-ES" sz="2000" b="1" strike="noStrike" spc="-1">
                    <a:solidFill>
                      <a:srgbClr val="492303"/>
                    </a:solidFill>
                    <a:latin typeface="Arial"/>
                  </a:rPr>
                  <a:t>TOMA DE MUESTRAS</a:t>
                </a:r>
                <a:endParaRPr lang="es-ES" sz="20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grpSp>
            <p:nvGrpSpPr>
              <p:cNvPr id="166" name="Grupo 37"/>
              <p:cNvGrpSpPr/>
              <p:nvPr/>
            </p:nvGrpSpPr>
            <p:grpSpPr>
              <a:xfrm>
                <a:off x="783720" y="8294040"/>
                <a:ext cx="6072120" cy="1375920"/>
                <a:chOff x="783720" y="8294040"/>
                <a:chExt cx="6072120" cy="1375920"/>
              </a:xfrm>
            </p:grpSpPr>
            <p:sp>
              <p:nvSpPr>
                <p:cNvPr id="167" name="CuadroTexto 38"/>
                <p:cNvSpPr/>
                <p:nvPr/>
              </p:nvSpPr>
              <p:spPr>
                <a:xfrm>
                  <a:off x="3071520" y="9472320"/>
                  <a:ext cx="1215720" cy="1656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sp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r>
                    <a:rPr lang="es-ES" sz="500" b="1" strike="noStrike" spc="-1">
                      <a:solidFill>
                        <a:srgbClr val="492303"/>
                      </a:solidFill>
                      <a:latin typeface="Arial"/>
                    </a:rPr>
                    <a:t>R3</a:t>
                  </a:r>
                  <a:endParaRPr lang="es-ES" sz="500" b="0" strike="noStrike" spc="-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grpSp>
              <p:nvGrpSpPr>
                <p:cNvPr id="168" name="Grupo 39"/>
                <p:cNvGrpSpPr/>
                <p:nvPr/>
              </p:nvGrpSpPr>
              <p:grpSpPr>
                <a:xfrm>
                  <a:off x="783720" y="8294040"/>
                  <a:ext cx="6072120" cy="1375920"/>
                  <a:chOff x="783720" y="8294040"/>
                  <a:chExt cx="6072120" cy="1375920"/>
                </a:xfrm>
              </p:grpSpPr>
              <p:pic>
                <p:nvPicPr>
                  <p:cNvPr id="169" name="Picture 12" descr="Masa madre - Iconos gratis de comida"/>
                  <p:cNvPicPr/>
                  <p:nvPr/>
                </p:nvPicPr>
                <p:blipFill>
                  <a:blip r:embed="rId1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/>
                </p:blipFill>
                <p:spPr>
                  <a:xfrm>
                    <a:off x="1024560" y="8944200"/>
                    <a:ext cx="734040" cy="725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pic>
                <p:nvPicPr>
                  <p:cNvPr id="170" name="Picture 12" descr="Masa madre - Iconos gratis de comida"/>
                  <p:cNvPicPr/>
                  <p:nvPr/>
                </p:nvPicPr>
                <p:blipFill>
                  <a:blip r:embed="rId1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/>
                </p:blipFill>
                <p:spPr>
                  <a:xfrm>
                    <a:off x="1780920" y="8944200"/>
                    <a:ext cx="734040" cy="725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pic>
                <p:nvPicPr>
                  <p:cNvPr id="171" name="Picture 12" descr="Masa madre - Iconos gratis de comida"/>
                  <p:cNvPicPr/>
                  <p:nvPr/>
                </p:nvPicPr>
                <p:blipFill>
                  <a:blip r:embed="rId1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/>
                </p:blipFill>
                <p:spPr>
                  <a:xfrm>
                    <a:off x="2549520" y="8944200"/>
                    <a:ext cx="734040" cy="725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pic>
                <p:nvPicPr>
                  <p:cNvPr id="172" name="Picture 12" descr="Masa madre - Iconos gratis de comida"/>
                  <p:cNvPicPr/>
                  <p:nvPr/>
                </p:nvPicPr>
                <p:blipFill>
                  <a:blip r:embed="rId1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/>
                </p:blipFill>
                <p:spPr>
                  <a:xfrm>
                    <a:off x="3312360" y="8944200"/>
                    <a:ext cx="734040" cy="725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pic>
                <p:nvPicPr>
                  <p:cNvPr id="173" name="Picture 12" descr="Masa madre - Iconos gratis de comida"/>
                  <p:cNvPicPr/>
                  <p:nvPr/>
                </p:nvPicPr>
                <p:blipFill>
                  <a:blip r:embed="rId1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/>
                </p:blipFill>
                <p:spPr>
                  <a:xfrm>
                    <a:off x="4087080" y="8944200"/>
                    <a:ext cx="734040" cy="725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pic>
                <p:nvPicPr>
                  <p:cNvPr id="174" name="Picture 12" descr="Masa madre - Iconos gratis de comida"/>
                  <p:cNvPicPr/>
                  <p:nvPr/>
                </p:nvPicPr>
                <p:blipFill>
                  <a:blip r:embed="rId1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/>
                </p:blipFill>
                <p:spPr>
                  <a:xfrm>
                    <a:off x="4855680" y="8944200"/>
                    <a:ext cx="734040" cy="725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sp>
                <p:nvSpPr>
                  <p:cNvPr id="175" name="Flecha: curvada hacia abajo 46"/>
                  <p:cNvSpPr/>
                  <p:nvPr/>
                </p:nvSpPr>
                <p:spPr>
                  <a:xfrm>
                    <a:off x="1314000" y="8294040"/>
                    <a:ext cx="653040" cy="511560"/>
                  </a:xfrm>
                  <a:prstGeom prst="curvedDownArrow">
                    <a:avLst>
                      <a:gd name="adj1" fmla="val 25000"/>
                      <a:gd name="adj2" fmla="val 50000"/>
                      <a:gd name="adj3" fmla="val 25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rgbClr val="C0504D">
                        <a:lumMod val="50000"/>
                      </a:srgbClr>
                    </a:solidFill>
                    <a:round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s-ES" sz="1800" b="0" strike="noStrike" spc="-1">
                      <a:solidFill>
                        <a:srgbClr val="49230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6" name="Flecha: curvada hacia abajo 47"/>
                  <p:cNvSpPr/>
                  <p:nvPr/>
                </p:nvSpPr>
                <p:spPr>
                  <a:xfrm>
                    <a:off x="2148120" y="8294040"/>
                    <a:ext cx="653040" cy="511560"/>
                  </a:xfrm>
                  <a:prstGeom prst="curvedDownArrow">
                    <a:avLst>
                      <a:gd name="adj1" fmla="val 25000"/>
                      <a:gd name="adj2" fmla="val 50000"/>
                      <a:gd name="adj3" fmla="val 25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rgbClr val="C0504D">
                        <a:lumMod val="50000"/>
                      </a:srgbClr>
                    </a:solidFill>
                    <a:round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s-ES" sz="1800" b="0" strike="noStrike" spc="-1">
                      <a:solidFill>
                        <a:srgbClr val="49230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7" name="Flecha: curvada hacia abajo 48"/>
                  <p:cNvSpPr/>
                  <p:nvPr/>
                </p:nvSpPr>
                <p:spPr>
                  <a:xfrm>
                    <a:off x="2864520" y="8294040"/>
                    <a:ext cx="653040" cy="511560"/>
                  </a:xfrm>
                  <a:prstGeom prst="curvedDownArrow">
                    <a:avLst>
                      <a:gd name="adj1" fmla="val 25000"/>
                      <a:gd name="adj2" fmla="val 50000"/>
                      <a:gd name="adj3" fmla="val 25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rgbClr val="C0504D">
                        <a:lumMod val="50000"/>
                      </a:srgbClr>
                    </a:solidFill>
                    <a:round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s-ES" sz="1800" b="0" strike="noStrike" spc="-1">
                      <a:solidFill>
                        <a:srgbClr val="49230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8" name="Flecha: curvada hacia abajo 49"/>
                  <p:cNvSpPr/>
                  <p:nvPr/>
                </p:nvSpPr>
                <p:spPr>
                  <a:xfrm>
                    <a:off x="3659400" y="8294040"/>
                    <a:ext cx="653040" cy="511560"/>
                  </a:xfrm>
                  <a:prstGeom prst="curvedDownArrow">
                    <a:avLst>
                      <a:gd name="adj1" fmla="val 25000"/>
                      <a:gd name="adj2" fmla="val 50000"/>
                      <a:gd name="adj3" fmla="val 25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rgbClr val="C0504D">
                        <a:lumMod val="50000"/>
                      </a:srgbClr>
                    </a:solidFill>
                    <a:round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s-ES" sz="1800" b="0" strike="noStrike" spc="-1">
                      <a:solidFill>
                        <a:srgbClr val="49230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9" name="Flecha: curvada hacia abajo 50"/>
                  <p:cNvSpPr/>
                  <p:nvPr/>
                </p:nvSpPr>
                <p:spPr>
                  <a:xfrm>
                    <a:off x="4474080" y="8294040"/>
                    <a:ext cx="653040" cy="511560"/>
                  </a:xfrm>
                  <a:prstGeom prst="curvedDownArrow">
                    <a:avLst>
                      <a:gd name="adj1" fmla="val 25000"/>
                      <a:gd name="adj2" fmla="val 50000"/>
                      <a:gd name="adj3" fmla="val 25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rgbClr val="C0504D">
                        <a:lumMod val="50000"/>
                      </a:srgbClr>
                    </a:solidFill>
                    <a:round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s-ES" sz="1800" b="0" strike="noStrike" spc="-1">
                      <a:solidFill>
                        <a:srgbClr val="492303"/>
                      </a:solidFill>
                      <a:latin typeface="Calibri"/>
                    </a:endParaRPr>
                  </a:p>
                </p:txBody>
              </p:sp>
              <p:pic>
                <p:nvPicPr>
                  <p:cNvPr id="180" name="Picture 12" descr="Masa madre - Iconos gratis de comida"/>
                  <p:cNvPicPr/>
                  <p:nvPr/>
                </p:nvPicPr>
                <p:blipFill>
                  <a:blip r:embed="rId15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/>
                </p:blipFill>
                <p:spPr>
                  <a:xfrm>
                    <a:off x="5630760" y="8944200"/>
                    <a:ext cx="734040" cy="725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sp>
                <p:nvSpPr>
                  <p:cNvPr id="181" name="Flecha: curvada hacia abajo 52"/>
                  <p:cNvSpPr/>
                  <p:nvPr/>
                </p:nvSpPr>
                <p:spPr>
                  <a:xfrm>
                    <a:off x="5288400" y="8294040"/>
                    <a:ext cx="653040" cy="511560"/>
                  </a:xfrm>
                  <a:prstGeom prst="curvedDownArrow">
                    <a:avLst>
                      <a:gd name="adj1" fmla="val 25000"/>
                      <a:gd name="adj2" fmla="val 50000"/>
                      <a:gd name="adj3" fmla="val 250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rgbClr val="C0504D">
                        <a:lumMod val="50000"/>
                      </a:srgbClr>
                    </a:solidFill>
                    <a:round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s-ES" sz="1800" b="0" strike="noStrike" spc="-1">
                      <a:solidFill>
                        <a:srgbClr val="49230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82" name="CuadroTexto 53"/>
                  <p:cNvSpPr/>
                  <p:nvPr/>
                </p:nvSpPr>
                <p:spPr>
                  <a:xfrm>
                    <a:off x="5137200" y="9440280"/>
                    <a:ext cx="1718640" cy="1656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lang="es-ES" sz="500" b="1" strike="noStrike" spc="-1">
                        <a:solidFill>
                          <a:srgbClr val="492303"/>
                        </a:solidFill>
                        <a:latin typeface="Arial"/>
                      </a:rPr>
                      <a:t>R6</a:t>
                    </a:r>
                    <a:endParaRPr lang="es-ES" sz="500" b="0" strike="noStrike" spc="-1">
                      <a:solidFill>
                        <a:srgbClr val="000000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83" name="CuadroTexto 54"/>
                  <p:cNvSpPr/>
                  <p:nvPr/>
                </p:nvSpPr>
                <p:spPr>
                  <a:xfrm>
                    <a:off x="783720" y="9447840"/>
                    <a:ext cx="1215720" cy="1656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lang="es-ES" sz="500" b="1" strike="noStrike" spc="-1">
                        <a:solidFill>
                          <a:srgbClr val="492303"/>
                        </a:solidFill>
                        <a:latin typeface="Arial"/>
                      </a:rPr>
                      <a:t>0</a:t>
                    </a:r>
                    <a:endParaRPr lang="es-ES" sz="500" b="0" strike="noStrike" spc="-1">
                      <a:solidFill>
                        <a:srgbClr val="000000"/>
                      </a:solidFill>
                      <a:latin typeface="Calibri"/>
                    </a:endParaRPr>
                  </a:p>
                </p:txBody>
              </p:sp>
            </p:grpSp>
          </p:grpSp>
        </p:grpSp>
        <p:sp>
          <p:nvSpPr>
            <p:cNvPr id="184" name="CuadroTexto 67"/>
            <p:cNvSpPr/>
            <p:nvPr/>
          </p:nvSpPr>
          <p:spPr>
            <a:xfrm>
              <a:off x="1212480" y="9727560"/>
              <a:ext cx="297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1800" b="1" strike="noStrike" spc="-1">
                  <a:solidFill>
                    <a:srgbClr val="492303"/>
                  </a:solidFill>
                  <a:latin typeface="Calibri"/>
                </a:rPr>
                <a:t>0</a:t>
              </a:r>
              <a:endParaRPr lang="es-E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5" name="CuadroTexto 68"/>
            <p:cNvSpPr/>
            <p:nvPr/>
          </p:nvSpPr>
          <p:spPr>
            <a:xfrm>
              <a:off x="3467160" y="9727560"/>
              <a:ext cx="424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1800" b="1" strike="noStrike" spc="-1">
                  <a:solidFill>
                    <a:srgbClr val="492303"/>
                  </a:solidFill>
                  <a:latin typeface="Calibri"/>
                </a:rPr>
                <a:t>R3</a:t>
              </a:r>
              <a:endParaRPr lang="es-E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6" name="CuadroTexto 69"/>
            <p:cNvSpPr/>
            <p:nvPr/>
          </p:nvSpPr>
          <p:spPr>
            <a:xfrm>
              <a:off x="5784120" y="9739800"/>
              <a:ext cx="424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1800" b="1" strike="noStrike" spc="-1">
                  <a:solidFill>
                    <a:srgbClr val="492303"/>
                  </a:solidFill>
                  <a:latin typeface="Calibri"/>
                </a:rPr>
                <a:t>R6</a:t>
              </a:r>
              <a:endParaRPr lang="es-E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cxnSp>
        <p:nvCxnSpPr>
          <p:cNvPr id="187" name="Conector recto de flecha 71"/>
          <p:cNvCxnSpPr/>
          <p:nvPr/>
        </p:nvCxnSpPr>
        <p:spPr>
          <a:xfrm flipV="1">
            <a:off x="2801160" y="3429360"/>
            <a:ext cx="949320" cy="657000"/>
          </a:xfrm>
          <a:prstGeom prst="straightConnector1">
            <a:avLst/>
          </a:prstGeom>
          <a:ln w="76200">
            <a:solidFill>
              <a:srgbClr val="C0504D">
                <a:lumMod val="50000"/>
              </a:srgbClr>
            </a:solidFill>
            <a:round/>
            <a:tailEnd type="triangle" w="med" len="med"/>
          </a:ln>
        </p:spPr>
      </p:cxnSp>
      <p:sp>
        <p:nvSpPr>
          <p:cNvPr id="188" name="TextBox 3"/>
          <p:cNvSpPr/>
          <p:nvPr/>
        </p:nvSpPr>
        <p:spPr>
          <a:xfrm>
            <a:off x="396000" y="218880"/>
            <a:ext cx="886680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497">
                <a:solidFill>
                  <a:srgbClr val="813709"/>
                </a:solidFill>
                <a:latin typeface="Arial"/>
                <a:ea typeface="Klein Bold"/>
              </a:rPr>
              <a:t>Masas madre con harina de algarroba</a:t>
            </a:r>
            <a:endParaRPr lang="es-ES" sz="4800" b="0" strike="noStrike" spc="-1">
              <a:solidFill>
                <a:srgbClr val="813709"/>
              </a:solidFill>
              <a:latin typeface="Calibri"/>
            </a:endParaRPr>
          </a:p>
        </p:txBody>
      </p:sp>
      <p:pic>
        <p:nvPicPr>
          <p:cNvPr id="200" name="Imagen 110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4" t="24287" r="67621" b="21361"/>
          <a:stretch/>
        </p:blipFill>
        <p:spPr>
          <a:xfrm>
            <a:off x="15801510" y="4282787"/>
            <a:ext cx="819000" cy="8020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13FC338B-C738-4E22-A131-0E3CECDF69AE}"/>
              </a:ext>
            </a:extLst>
          </p:cNvPr>
          <p:cNvGrpSpPr/>
          <p:nvPr/>
        </p:nvGrpSpPr>
        <p:grpSpPr>
          <a:xfrm>
            <a:off x="13613362" y="1888517"/>
            <a:ext cx="4704547" cy="3254983"/>
            <a:chOff x="13555373" y="1888517"/>
            <a:chExt cx="4704547" cy="3254983"/>
          </a:xfrm>
        </p:grpSpPr>
        <p:sp>
          <p:nvSpPr>
            <p:cNvPr id="206" name="Rectángulo: esquinas redondeadas 64"/>
            <p:cNvSpPr/>
            <p:nvPr/>
          </p:nvSpPr>
          <p:spPr>
            <a:xfrm>
              <a:off x="13555373" y="1888517"/>
              <a:ext cx="4558748" cy="3254983"/>
            </a:xfrm>
            <a:prstGeom prst="roundRect">
              <a:avLst>
                <a:gd name="adj" fmla="val 16667"/>
              </a:avLst>
            </a:prstGeom>
            <a:solidFill>
              <a:srgbClr val="FFCC66">
                <a:alpha val="10000"/>
              </a:srgbClr>
            </a:solidFill>
            <a:ln>
              <a:solidFill>
                <a:srgbClr val="492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 dirty="0">
                <a:solidFill>
                  <a:srgbClr val="492303"/>
                </a:solidFill>
                <a:latin typeface="Calibri"/>
              </a:endParaRPr>
            </a:p>
          </p:txBody>
        </p:sp>
        <p:pic>
          <p:nvPicPr>
            <p:cNvPr id="199" name="Imagen 106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975" t="23214" r="6167" b="22434"/>
            <a:stretch/>
          </p:blipFill>
          <p:spPr>
            <a:xfrm>
              <a:off x="15786000" y="2340587"/>
              <a:ext cx="864720" cy="802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01" name="Gráfico 115" descr="Atrás con relleno sólido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/>
          </p:blipFill>
          <p:spPr>
            <a:xfrm rot="5400000">
              <a:off x="16708320" y="3198107"/>
              <a:ext cx="1551600" cy="15516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02" name="CuadroTexto 116"/>
            <p:cNvSpPr/>
            <p:nvPr/>
          </p:nvSpPr>
          <p:spPr>
            <a:xfrm>
              <a:off x="15623640" y="3886067"/>
              <a:ext cx="125100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2400" b="1" strike="noStrike" spc="-1">
                  <a:solidFill>
                    <a:srgbClr val="492303"/>
                  </a:solidFill>
                  <a:latin typeface="Calibri"/>
                </a:rPr>
                <a:t>LÁCTICO</a:t>
              </a:r>
              <a:endParaRPr lang="es-ES" sz="2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4" name="Elipse 62"/>
            <p:cNvSpPr/>
            <p:nvPr/>
          </p:nvSpPr>
          <p:spPr>
            <a:xfrm>
              <a:off x="13870980" y="2529587"/>
              <a:ext cx="1527840" cy="808200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C0504D">
                  <a:lumMod val="50000"/>
                </a:srgb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s-ES" sz="2000" b="1" strike="noStrike" spc="-1">
                  <a:solidFill>
                    <a:srgbClr val="492303"/>
                  </a:solidFill>
                  <a:latin typeface="Arial"/>
                </a:rPr>
                <a:t>MM100</a:t>
              </a:r>
              <a:endParaRPr lang="es-E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5" name="Elipse 63"/>
            <p:cNvSpPr/>
            <p:nvPr/>
          </p:nvSpPr>
          <p:spPr>
            <a:xfrm>
              <a:off x="13897080" y="3808667"/>
              <a:ext cx="1475640" cy="854280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C0504D">
                  <a:lumMod val="75000"/>
                </a:srgb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s-ES" sz="2000" b="1" strike="noStrike" spc="-1">
                  <a:solidFill>
                    <a:srgbClr val="492303"/>
                  </a:solidFill>
                  <a:latin typeface="Arial"/>
                </a:rPr>
                <a:t>MM50</a:t>
              </a:r>
              <a:endParaRPr lang="es-E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08" name="Freeform 12"/>
          <p:cNvSpPr/>
          <p:nvPr/>
        </p:nvSpPr>
        <p:spPr>
          <a:xfrm>
            <a:off x="16512840" y="144720"/>
            <a:ext cx="1222920" cy="1372320"/>
          </a:xfrm>
          <a:custGeom>
            <a:avLst/>
            <a:gdLst>
              <a:gd name="textAreaLeft" fmla="*/ 0 w 1222920"/>
              <a:gd name="textAreaRight" fmla="*/ 1223280 w 1222920"/>
              <a:gd name="textAreaTop" fmla="*/ 0 h 1372320"/>
              <a:gd name="textAreaBottom" fmla="*/ 1372680 h 1372320"/>
            </a:gdLst>
            <a:ahLst/>
            <a:cxnLst/>
            <a:rect l="textAreaLeft" t="textAreaTop" r="textAreaRight" b="textAreaBottom"/>
            <a:pathLst>
              <a:path w="4817470" h="6833290">
                <a:moveTo>
                  <a:pt x="0" y="0"/>
                </a:moveTo>
                <a:lnTo>
                  <a:pt x="4817469" y="0"/>
                </a:lnTo>
                <a:lnTo>
                  <a:pt x="4817469" y="6833290"/>
                </a:lnTo>
                <a:lnTo>
                  <a:pt x="0" y="68332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1B9089B-C0E9-4AAC-98CB-06C0F68DF5EB}"/>
              </a:ext>
            </a:extLst>
          </p:cNvPr>
          <p:cNvGrpSpPr/>
          <p:nvPr/>
        </p:nvGrpSpPr>
        <p:grpSpPr>
          <a:xfrm>
            <a:off x="7880002" y="1289987"/>
            <a:ext cx="8719958" cy="3871558"/>
            <a:chOff x="7880002" y="1289987"/>
            <a:chExt cx="8719958" cy="3871558"/>
          </a:xfrm>
        </p:grpSpPr>
        <p:sp>
          <p:nvSpPr>
            <p:cNvPr id="198" name="CuadroTexto 99"/>
            <p:cNvSpPr/>
            <p:nvPr/>
          </p:nvSpPr>
          <p:spPr>
            <a:xfrm>
              <a:off x="9360720" y="1289987"/>
              <a:ext cx="7239240" cy="398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s-ES" sz="2000" b="1" strike="noStrike" spc="-1" dirty="0">
                  <a:solidFill>
                    <a:srgbClr val="492303"/>
                  </a:solidFill>
                  <a:latin typeface="Arial"/>
                </a:rPr>
                <a:t>Caracterizaci</a:t>
              </a:r>
              <a:r>
                <a:rPr lang="es-ES" sz="2000" b="1" spc="-1" dirty="0">
                  <a:solidFill>
                    <a:srgbClr val="492303"/>
                  </a:solidFill>
                  <a:latin typeface="Arial"/>
                </a:rPr>
                <a:t>ó</a:t>
              </a:r>
              <a:r>
                <a:rPr lang="es-ES" sz="2000" b="1" strike="noStrike" spc="-1" dirty="0">
                  <a:solidFill>
                    <a:srgbClr val="492303"/>
                  </a:solidFill>
                  <a:latin typeface="Arial"/>
                </a:rPr>
                <a:t>n química y tecnológica de las MM</a:t>
              </a:r>
              <a:endParaRPr lang="es-ES" sz="20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AC938F1-593F-6320-5D17-9D625331FA6E}"/>
                </a:ext>
              </a:extLst>
            </p:cNvPr>
            <p:cNvGrpSpPr/>
            <p:nvPr/>
          </p:nvGrpSpPr>
          <p:grpSpPr>
            <a:xfrm>
              <a:off x="7880002" y="1874432"/>
              <a:ext cx="5658675" cy="3287113"/>
              <a:chOff x="7603725" y="1959572"/>
              <a:chExt cx="5658675" cy="3287113"/>
            </a:xfrm>
          </p:grpSpPr>
          <p:sp>
            <p:nvSpPr>
              <p:cNvPr id="193" name="CuadroTexto 93"/>
              <p:cNvSpPr/>
              <p:nvPr/>
            </p:nvSpPr>
            <p:spPr>
              <a:xfrm>
                <a:off x="7617240" y="4580867"/>
                <a:ext cx="177372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s-ES" sz="1800" b="1" strike="noStrike" spc="-1">
                    <a:solidFill>
                      <a:srgbClr val="492303"/>
                    </a:solidFill>
                    <a:latin typeface="Arial"/>
                  </a:rPr>
                  <a:t>pH</a:t>
                </a:r>
                <a:endParaRPr lang="es-ES" sz="18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677C24A5-8278-35C0-58F4-98314109FBBF}"/>
                  </a:ext>
                </a:extLst>
              </p:cNvPr>
              <p:cNvGrpSpPr/>
              <p:nvPr/>
            </p:nvGrpSpPr>
            <p:grpSpPr>
              <a:xfrm>
                <a:off x="7603725" y="1959572"/>
                <a:ext cx="5658675" cy="3287113"/>
                <a:chOff x="7603725" y="1959572"/>
                <a:chExt cx="5658675" cy="3287113"/>
              </a:xfrm>
            </p:grpSpPr>
            <p:sp>
              <p:nvSpPr>
                <p:cNvPr id="189" name="Rectángulo: esquinas redondeadas 85"/>
                <p:cNvSpPr/>
                <p:nvPr/>
              </p:nvSpPr>
              <p:spPr>
                <a:xfrm>
                  <a:off x="7603725" y="1959572"/>
                  <a:ext cx="5569200" cy="328711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66">
                    <a:alpha val="10000"/>
                  </a:srgbClr>
                </a:solidFill>
                <a:ln>
                  <a:solidFill>
                    <a:srgbClr val="492303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endParaRPr lang="es-ES" sz="1800" b="0" strike="noStrike" spc="-1" dirty="0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  <p:grpSp>
              <p:nvGrpSpPr>
                <p:cNvPr id="8" name="Grupo 7">
                  <a:extLst>
                    <a:ext uri="{FF2B5EF4-FFF2-40B4-BE49-F238E27FC236}">
                      <a16:creationId xmlns:a16="http://schemas.microsoft.com/office/drawing/2014/main" id="{05567CD7-7DFA-B574-A941-C95930632F4C}"/>
                    </a:ext>
                  </a:extLst>
                </p:cNvPr>
                <p:cNvGrpSpPr/>
                <p:nvPr/>
              </p:nvGrpSpPr>
              <p:grpSpPr>
                <a:xfrm>
                  <a:off x="8010360" y="1966907"/>
                  <a:ext cx="5252040" cy="2977920"/>
                  <a:chOff x="8010360" y="1966907"/>
                  <a:chExt cx="5252040" cy="2977920"/>
                </a:xfrm>
              </p:grpSpPr>
              <p:pic>
                <p:nvPicPr>
                  <p:cNvPr id="191" name="Imagen 86"/>
                  <p:cNvPicPr/>
                  <p:nvPr/>
                </p:nvPicPr>
                <p:blipFill>
                  <a:blip r:embed="rId2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/>
                </p:blipFill>
                <p:spPr>
                  <a:xfrm>
                    <a:off x="11786760" y="2511947"/>
                    <a:ext cx="1091160" cy="16581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pic>
                <p:nvPicPr>
                  <p:cNvPr id="192" name="Imagen 87"/>
                  <p:cNvPicPr/>
                  <p:nvPr/>
                </p:nvPicPr>
                <p:blipFill>
                  <a:blip r:embed="rId2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/>
                </p:blipFill>
                <p:spPr>
                  <a:xfrm>
                    <a:off x="8010360" y="2143307"/>
                    <a:ext cx="1240560" cy="2395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sp>
                <p:nvSpPr>
                  <p:cNvPr id="194" name="CuadroTexto 94"/>
                  <p:cNvSpPr/>
                  <p:nvPr/>
                </p:nvSpPr>
                <p:spPr>
                  <a:xfrm>
                    <a:off x="11337840" y="4580867"/>
                    <a:ext cx="1924560" cy="3639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lang="es-ES" sz="1800" b="1" strike="noStrike" spc="-1" dirty="0">
                        <a:solidFill>
                          <a:srgbClr val="492303"/>
                        </a:solidFill>
                        <a:latin typeface="Arial"/>
                      </a:rPr>
                      <a:t>TTA</a:t>
                    </a:r>
                    <a:endParaRPr lang="es-ES" sz="1800" b="0" strike="noStrike" spc="-1" dirty="0">
                      <a:solidFill>
                        <a:srgbClr val="000000"/>
                      </a:solidFill>
                      <a:latin typeface="Calibri"/>
                    </a:endParaRPr>
                  </a:p>
                </p:txBody>
              </p:sp>
              <p:pic>
                <p:nvPicPr>
                  <p:cNvPr id="195" name="Gráfico 95" descr="Cronómetro 66% con relleno sólido"/>
                  <p:cNvPicPr/>
                  <p:nvPr/>
                </p:nvPicPr>
                <p:blipFill>
                  <a:blip r:embed="rId2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5"/>
                      </a:ext>
                    </a:extLst>
                  </a:blip>
                  <a:stretch/>
                </p:blipFill>
                <p:spPr>
                  <a:xfrm>
                    <a:off x="9833040" y="1966907"/>
                    <a:ext cx="1240560" cy="1314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sp>
                <p:nvSpPr>
                  <p:cNvPr id="196" name="Flecha: hacia abajo 96"/>
                  <p:cNvSpPr/>
                  <p:nvPr/>
                </p:nvSpPr>
                <p:spPr>
                  <a:xfrm>
                    <a:off x="9360720" y="2859347"/>
                    <a:ext cx="553680" cy="962280"/>
                  </a:xfrm>
                  <a:prstGeom prst="down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9525">
                    <a:solidFill>
                      <a:srgbClr val="1F497D">
                        <a:lumMod val="75000"/>
                        <a:lumOff val="25000"/>
                      </a:srgbClr>
                    </a:solidFill>
                    <a:round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s-ES" sz="1800" b="0" strike="noStrike" spc="-1">
                      <a:solidFill>
                        <a:srgbClr val="49230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97" name="Flecha: hacia abajo 97"/>
                  <p:cNvSpPr/>
                  <p:nvPr/>
                </p:nvSpPr>
                <p:spPr>
                  <a:xfrm flipH="1" flipV="1">
                    <a:off x="11068920" y="2859347"/>
                    <a:ext cx="553680" cy="962280"/>
                  </a:xfrm>
                  <a:prstGeom prst="down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9525">
                    <a:solidFill>
                      <a:srgbClr val="1F497D">
                        <a:lumMod val="75000"/>
                        <a:lumOff val="25000"/>
                      </a:srgbClr>
                    </a:solidFill>
                    <a:round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s-ES" sz="1800" b="0" strike="noStrike" spc="-1">
                      <a:solidFill>
                        <a:srgbClr val="492303"/>
                      </a:solidFill>
                      <a:latin typeface="Calibri"/>
                    </a:endParaRPr>
                  </a:p>
                </p:txBody>
              </p:sp>
            </p:grpSp>
          </p:grpSp>
        </p:grpSp>
      </p:grpSp>
      <p:pic>
        <p:nvPicPr>
          <p:cNvPr id="95" name="Imagen 58">
            <a:extLst>
              <a:ext uri="{FF2B5EF4-FFF2-40B4-BE49-F238E27FC236}">
                <a16:creationId xmlns:a16="http://schemas.microsoft.com/office/drawing/2014/main" id="{5A27B4FD-92AA-CE1F-91C5-2D5F028C6565}"/>
              </a:ext>
            </a:extLst>
          </p:cNvPr>
          <p:cNvPicPr/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636" y="4174199"/>
            <a:ext cx="970561" cy="923579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A256D6A6-0996-4519-B516-F5F328D5F9BA}"/>
              </a:ext>
            </a:extLst>
          </p:cNvPr>
          <p:cNvGrpSpPr/>
          <p:nvPr/>
        </p:nvGrpSpPr>
        <p:grpSpPr>
          <a:xfrm>
            <a:off x="8895209" y="5398558"/>
            <a:ext cx="7299791" cy="4753832"/>
            <a:chOff x="8895209" y="5398558"/>
            <a:chExt cx="7299791" cy="4753832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82EE93DE-E35A-4708-90DA-B4C53B67F410}"/>
                </a:ext>
              </a:extLst>
            </p:cNvPr>
            <p:cNvGrpSpPr/>
            <p:nvPr/>
          </p:nvGrpSpPr>
          <p:grpSpPr>
            <a:xfrm>
              <a:off x="10813720" y="5398558"/>
              <a:ext cx="5381280" cy="4753832"/>
              <a:chOff x="10811891" y="5307994"/>
              <a:chExt cx="5381280" cy="4753832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616B1A94-A513-52FA-50E3-8F2C34E2D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41051" y="5396359"/>
                <a:ext cx="5099534" cy="4665467"/>
              </a:xfrm>
              <a:prstGeom prst="rect">
                <a:avLst/>
              </a:prstGeom>
            </p:spPr>
          </p:pic>
          <p:sp>
            <p:nvSpPr>
              <p:cNvPr id="4" name="Rectángulo: esquinas redondeadas 85">
                <a:extLst>
                  <a:ext uri="{FF2B5EF4-FFF2-40B4-BE49-F238E27FC236}">
                    <a16:creationId xmlns:a16="http://schemas.microsoft.com/office/drawing/2014/main" id="{F9F74E7B-68ED-3885-59BD-571F42A99E87}"/>
                  </a:ext>
                </a:extLst>
              </p:cNvPr>
              <p:cNvSpPr/>
              <p:nvPr/>
            </p:nvSpPr>
            <p:spPr>
              <a:xfrm>
                <a:off x="10811891" y="5307994"/>
                <a:ext cx="5381280" cy="4709677"/>
              </a:xfrm>
              <a:prstGeom prst="roundRect">
                <a:avLst>
                  <a:gd name="adj" fmla="val 16667"/>
                </a:avLst>
              </a:prstGeom>
              <a:solidFill>
                <a:srgbClr val="FFCC66">
                  <a:alpha val="10000"/>
                </a:srgbClr>
              </a:solidFill>
              <a:ln>
                <a:solidFill>
                  <a:srgbClr val="492303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31FCEF1-18C0-F2D8-A746-92DB445A9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19808">
              <a:off x="8895209" y="6990769"/>
              <a:ext cx="1569410" cy="1569410"/>
            </a:xfrm>
            <a:prstGeom prst="rect">
              <a:avLst/>
            </a:prstGeom>
          </p:spPr>
        </p:pic>
      </p:grpSp>
      <p:pic>
        <p:nvPicPr>
          <p:cNvPr id="96" name="Imagen 58">
            <a:extLst>
              <a:ext uri="{FF2B5EF4-FFF2-40B4-BE49-F238E27FC236}">
                <a16:creationId xmlns:a16="http://schemas.microsoft.com/office/drawing/2014/main" id="{5A27B4FD-92AA-CE1F-91C5-2D5F028C6565}"/>
              </a:ext>
            </a:extLst>
          </p:cNvPr>
          <p:cNvPicPr/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8040" y="7313685"/>
            <a:ext cx="970561" cy="923579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ángulo: esquinas redondeadas 1"/>
          <p:cNvSpPr/>
          <p:nvPr/>
        </p:nvSpPr>
        <p:spPr>
          <a:xfrm>
            <a:off x="260134" y="1288800"/>
            <a:ext cx="5969160" cy="8779320"/>
          </a:xfrm>
          <a:prstGeom prst="roundRect">
            <a:avLst>
              <a:gd name="adj" fmla="val 16667"/>
            </a:avLst>
          </a:prstGeom>
          <a:solidFill>
            <a:srgbClr val="FFCC66">
              <a:alpha val="10000"/>
            </a:srgbClr>
          </a:solidFill>
          <a:ln>
            <a:solidFill>
              <a:srgbClr val="492303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grpSp>
        <p:nvGrpSpPr>
          <p:cNvPr id="210" name="Grupo 3"/>
          <p:cNvGrpSpPr/>
          <p:nvPr/>
        </p:nvGrpSpPr>
        <p:grpSpPr>
          <a:xfrm>
            <a:off x="3629880" y="1879920"/>
            <a:ext cx="2776680" cy="1804680"/>
            <a:chOff x="3629880" y="1879920"/>
            <a:chExt cx="2776680" cy="1804680"/>
          </a:xfrm>
        </p:grpSpPr>
        <p:pic>
          <p:nvPicPr>
            <p:cNvPr id="211" name="Imagen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629880" y="2455560"/>
              <a:ext cx="2320920" cy="10299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12" name="Imagen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2458800">
              <a:off x="5085720" y="2294280"/>
              <a:ext cx="1061280" cy="11876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13" name="Imagen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226760" y="1879920"/>
              <a:ext cx="769680" cy="10854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214" name="CuadroTexto 7"/>
          <p:cNvSpPr/>
          <p:nvPr/>
        </p:nvSpPr>
        <p:spPr>
          <a:xfrm>
            <a:off x="331920" y="4632840"/>
            <a:ext cx="2529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492303"/>
                </a:solidFill>
                <a:latin typeface="Arial"/>
              </a:rPr>
              <a:t>3 Bacterias Lácticas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CuadroTexto 8"/>
          <p:cNvSpPr/>
          <p:nvPr/>
        </p:nvSpPr>
        <p:spPr>
          <a:xfrm>
            <a:off x="686160" y="3175200"/>
            <a:ext cx="1649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492303"/>
                </a:solidFill>
                <a:latin typeface="Arial"/>
              </a:rPr>
              <a:t>3 Levaduras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16" name="Grupo 11"/>
          <p:cNvGrpSpPr/>
          <p:nvPr/>
        </p:nvGrpSpPr>
        <p:grpSpPr>
          <a:xfrm>
            <a:off x="789120" y="3601800"/>
            <a:ext cx="1572120" cy="458280"/>
            <a:chOff x="789120" y="3601800"/>
            <a:chExt cx="1572120" cy="458280"/>
          </a:xfrm>
        </p:grpSpPr>
        <p:grpSp>
          <p:nvGrpSpPr>
            <p:cNvPr id="217" name="Grupo 12"/>
            <p:cNvGrpSpPr/>
            <p:nvPr/>
          </p:nvGrpSpPr>
          <p:grpSpPr>
            <a:xfrm>
              <a:off x="1803240" y="3601800"/>
              <a:ext cx="558000" cy="458280"/>
              <a:chOff x="1803240" y="3601800"/>
              <a:chExt cx="558000" cy="458280"/>
            </a:xfrm>
          </p:grpSpPr>
          <p:sp>
            <p:nvSpPr>
              <p:cNvPr id="218" name="Elipse 19"/>
              <p:cNvSpPr/>
              <p:nvPr/>
            </p:nvSpPr>
            <p:spPr>
              <a:xfrm>
                <a:off x="1803240" y="3708000"/>
                <a:ext cx="429120" cy="352080"/>
              </a:xfrm>
              <a:prstGeom prst="ellipse">
                <a:avLst/>
              </a:prstGeom>
              <a:solidFill>
                <a:srgbClr val="F1EAB9"/>
              </a:solidFill>
              <a:ln w="12700">
                <a:solidFill>
                  <a:srgbClr val="A9D1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219" name="Elipse 20"/>
              <p:cNvSpPr/>
              <p:nvPr/>
            </p:nvSpPr>
            <p:spPr>
              <a:xfrm>
                <a:off x="2104200" y="3601800"/>
                <a:ext cx="257040" cy="212040"/>
              </a:xfrm>
              <a:prstGeom prst="ellipse">
                <a:avLst/>
              </a:prstGeom>
              <a:solidFill>
                <a:srgbClr val="F1EAB9"/>
              </a:solidFill>
              <a:ln w="12700">
                <a:solidFill>
                  <a:srgbClr val="A9D18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grpSp>
          <p:nvGrpSpPr>
            <p:cNvPr id="220" name="Grupo 13"/>
            <p:cNvGrpSpPr/>
            <p:nvPr/>
          </p:nvGrpSpPr>
          <p:grpSpPr>
            <a:xfrm>
              <a:off x="789120" y="3601800"/>
              <a:ext cx="558000" cy="458280"/>
              <a:chOff x="789120" y="3601800"/>
              <a:chExt cx="558000" cy="458280"/>
            </a:xfrm>
          </p:grpSpPr>
          <p:sp>
            <p:nvSpPr>
              <p:cNvPr id="221" name="Elipse 17"/>
              <p:cNvSpPr/>
              <p:nvPr/>
            </p:nvSpPr>
            <p:spPr>
              <a:xfrm>
                <a:off x="789120" y="3708000"/>
                <a:ext cx="429120" cy="352080"/>
              </a:xfrm>
              <a:prstGeom prst="ellipse">
                <a:avLst/>
              </a:prstGeom>
              <a:solidFill>
                <a:srgbClr val="FAD9C2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222" name="Elipse 18"/>
              <p:cNvSpPr/>
              <p:nvPr/>
            </p:nvSpPr>
            <p:spPr>
              <a:xfrm>
                <a:off x="1090080" y="3601800"/>
                <a:ext cx="257040" cy="212040"/>
              </a:xfrm>
              <a:prstGeom prst="ellipse">
                <a:avLst/>
              </a:prstGeom>
              <a:solidFill>
                <a:srgbClr val="FAD9C2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grpSp>
          <p:nvGrpSpPr>
            <p:cNvPr id="223" name="Grupo 14"/>
            <p:cNvGrpSpPr/>
            <p:nvPr/>
          </p:nvGrpSpPr>
          <p:grpSpPr>
            <a:xfrm>
              <a:off x="1296360" y="3601800"/>
              <a:ext cx="557640" cy="458280"/>
              <a:chOff x="1296360" y="3601800"/>
              <a:chExt cx="557640" cy="458280"/>
            </a:xfrm>
          </p:grpSpPr>
          <p:sp>
            <p:nvSpPr>
              <p:cNvPr id="224" name="Elipse 15"/>
              <p:cNvSpPr/>
              <p:nvPr/>
            </p:nvSpPr>
            <p:spPr>
              <a:xfrm>
                <a:off x="1296360" y="3708000"/>
                <a:ext cx="429120" cy="352080"/>
              </a:xfrm>
              <a:prstGeom prst="ellipse">
                <a:avLst/>
              </a:prstGeom>
              <a:solidFill>
                <a:srgbClr val="FFF2CC"/>
              </a:solidFill>
              <a:ln w="12700">
                <a:solidFill>
                  <a:srgbClr val="BF9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225" name="Elipse 16"/>
              <p:cNvSpPr/>
              <p:nvPr/>
            </p:nvSpPr>
            <p:spPr>
              <a:xfrm>
                <a:off x="1596960" y="3601800"/>
                <a:ext cx="257040" cy="212040"/>
              </a:xfrm>
              <a:prstGeom prst="ellipse">
                <a:avLst/>
              </a:prstGeom>
              <a:solidFill>
                <a:srgbClr val="FFF2CC"/>
              </a:solidFill>
              <a:ln w="12700">
                <a:solidFill>
                  <a:srgbClr val="BF9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</p:grpSp>
      <p:grpSp>
        <p:nvGrpSpPr>
          <p:cNvPr id="226" name="Grupo 21"/>
          <p:cNvGrpSpPr/>
          <p:nvPr/>
        </p:nvGrpSpPr>
        <p:grpSpPr>
          <a:xfrm>
            <a:off x="968040" y="4259880"/>
            <a:ext cx="1077120" cy="417600"/>
            <a:chOff x="968040" y="4259880"/>
            <a:chExt cx="1077120" cy="417600"/>
          </a:xfrm>
        </p:grpSpPr>
        <p:pic>
          <p:nvPicPr>
            <p:cNvPr id="227" name="Imagen 2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0040" y="4259880"/>
              <a:ext cx="285120" cy="377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28" name="Imagen 2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1360" y="4314600"/>
              <a:ext cx="271440" cy="2516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29" name="Imagen 2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8040" y="4300200"/>
              <a:ext cx="262440" cy="377280"/>
            </a:xfrm>
            <a:prstGeom prst="rect">
              <a:avLst/>
            </a:prstGeom>
            <a:noFill/>
            <a:ln w="0">
              <a:noFill/>
            </a:ln>
          </p:spPr>
        </p:pic>
      </p:grpSp>
      <p:cxnSp>
        <p:nvCxnSpPr>
          <p:cNvPr id="230" name="Conector recto de flecha 26"/>
          <p:cNvCxnSpPr/>
          <p:nvPr/>
        </p:nvCxnSpPr>
        <p:spPr>
          <a:xfrm>
            <a:off x="2579040" y="4174200"/>
            <a:ext cx="949320" cy="657000"/>
          </a:xfrm>
          <a:prstGeom prst="straightConnector1">
            <a:avLst/>
          </a:prstGeom>
          <a:ln w="76200">
            <a:solidFill>
              <a:srgbClr val="C0504D">
                <a:lumMod val="50000"/>
              </a:srgbClr>
            </a:solidFill>
            <a:round/>
            <a:tailEnd type="triangle" w="med" len="med"/>
          </a:ln>
        </p:spPr>
      </p:cxnSp>
      <p:grpSp>
        <p:nvGrpSpPr>
          <p:cNvPr id="231" name="Grupo 27"/>
          <p:cNvGrpSpPr/>
          <p:nvPr/>
        </p:nvGrpSpPr>
        <p:grpSpPr>
          <a:xfrm>
            <a:off x="3533887" y="3484429"/>
            <a:ext cx="2650680" cy="3313440"/>
            <a:chOff x="3586680" y="3982320"/>
            <a:chExt cx="2650680" cy="3313440"/>
          </a:xfrm>
        </p:grpSpPr>
        <p:pic>
          <p:nvPicPr>
            <p:cNvPr id="232" name="Imagen 28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586680" y="4566600"/>
              <a:ext cx="2221200" cy="9676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33" name="Imagen 29"/>
            <p:cNvPicPr/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719160" y="5998680"/>
              <a:ext cx="1956240" cy="1063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34" name="Imagen 3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376880" y="5776920"/>
              <a:ext cx="1662840" cy="15188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35" name="Imagen 3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137840" y="3982320"/>
              <a:ext cx="736560" cy="10195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6" name="Signo más 32"/>
            <p:cNvSpPr/>
            <p:nvPr/>
          </p:nvSpPr>
          <p:spPr>
            <a:xfrm>
              <a:off x="4499280" y="5500440"/>
              <a:ext cx="439920" cy="400320"/>
            </a:xfrm>
            <a:prstGeom prst="mathPlus">
              <a:avLst>
                <a:gd name="adj1" fmla="val 23520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rgbClr val="C0504D">
                  <a:lumMod val="50000"/>
                </a:srgb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pic>
          <p:nvPicPr>
            <p:cNvPr id="237" name="Imagen 33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2458800">
              <a:off x="4979880" y="4461840"/>
              <a:ext cx="1015920" cy="11160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238" name="Grupo 55"/>
          <p:cNvGrpSpPr/>
          <p:nvPr/>
        </p:nvGrpSpPr>
        <p:grpSpPr>
          <a:xfrm>
            <a:off x="1014840" y="1676874"/>
            <a:ext cx="2376360" cy="1152130"/>
            <a:chOff x="1014840" y="1676874"/>
            <a:chExt cx="2376360" cy="1152130"/>
          </a:xfrm>
        </p:grpSpPr>
        <p:sp>
          <p:nvSpPr>
            <p:cNvPr id="239" name="Bocadillo nube: nube 56"/>
            <p:cNvSpPr/>
            <p:nvPr/>
          </p:nvSpPr>
          <p:spPr>
            <a:xfrm rot="863400">
              <a:off x="1201107" y="1676874"/>
              <a:ext cx="1998529" cy="1152130"/>
            </a:xfrm>
            <a:prstGeom prst="cloudCallout">
              <a:avLst>
                <a:gd name="adj1" fmla="val -20833"/>
                <a:gd name="adj2" fmla="val 625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rgbClr val="FF66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240" name="CuadroTexto 57"/>
            <p:cNvSpPr/>
            <p:nvPr/>
          </p:nvSpPr>
          <p:spPr>
            <a:xfrm>
              <a:off x="1014840" y="1827360"/>
              <a:ext cx="2376360" cy="73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S. cerevisiae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K. humilis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T.delbrueckii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41" name="Grupo 58"/>
          <p:cNvGrpSpPr/>
          <p:nvPr/>
        </p:nvGrpSpPr>
        <p:grpSpPr>
          <a:xfrm>
            <a:off x="601560" y="5455998"/>
            <a:ext cx="2766600" cy="1197688"/>
            <a:chOff x="601560" y="5455998"/>
            <a:chExt cx="2766600" cy="1197688"/>
          </a:xfrm>
        </p:grpSpPr>
        <p:sp>
          <p:nvSpPr>
            <p:cNvPr id="242" name="Bocadillo nube: nube 59"/>
            <p:cNvSpPr/>
            <p:nvPr/>
          </p:nvSpPr>
          <p:spPr>
            <a:xfrm rot="155400" flipV="1">
              <a:off x="1014671" y="5455998"/>
              <a:ext cx="2027272" cy="1197688"/>
            </a:xfrm>
            <a:prstGeom prst="cloudCallout">
              <a:avLst>
                <a:gd name="adj1" fmla="val -20833"/>
                <a:gd name="adj2" fmla="val 625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rgbClr val="FF66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4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243" name="CuadroTexto 60"/>
            <p:cNvSpPr/>
            <p:nvPr/>
          </p:nvSpPr>
          <p:spPr>
            <a:xfrm>
              <a:off x="601560" y="5739120"/>
              <a:ext cx="2766600" cy="73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L. plantarum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F. sanfranciscensis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s-ES" sz="1400" b="1" i="1" strike="noStrike" spc="-1">
                  <a:solidFill>
                    <a:srgbClr val="492303"/>
                  </a:solidFill>
                  <a:latin typeface="Arial"/>
                </a:rPr>
                <a:t>L. helveticus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cxnSp>
        <p:nvCxnSpPr>
          <p:cNvPr id="244" name="Conector recto de flecha 71"/>
          <p:cNvCxnSpPr/>
          <p:nvPr/>
        </p:nvCxnSpPr>
        <p:spPr>
          <a:xfrm flipV="1">
            <a:off x="2568240" y="3498840"/>
            <a:ext cx="949320" cy="657360"/>
          </a:xfrm>
          <a:prstGeom prst="straightConnector1">
            <a:avLst/>
          </a:prstGeom>
          <a:ln w="76200">
            <a:solidFill>
              <a:srgbClr val="C0504D">
                <a:lumMod val="50000"/>
              </a:srgbClr>
            </a:solidFill>
            <a:round/>
            <a:tailEnd type="triangle" w="med" len="med"/>
          </a:ln>
        </p:spPr>
      </p:cxnSp>
      <p:sp>
        <p:nvSpPr>
          <p:cNvPr id="245" name="TextBox 3"/>
          <p:cNvSpPr/>
          <p:nvPr/>
        </p:nvSpPr>
        <p:spPr>
          <a:xfrm>
            <a:off x="396000" y="218880"/>
            <a:ext cx="886680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497">
                <a:solidFill>
                  <a:srgbClr val="813709"/>
                </a:solidFill>
                <a:latin typeface="Arial"/>
                <a:ea typeface="Klein Bold"/>
              </a:rPr>
              <a:t>Masas madre con harina de algarroba</a:t>
            </a:r>
            <a:endParaRPr lang="es-ES" sz="4800" b="0" strike="noStrike" spc="-1">
              <a:solidFill>
                <a:srgbClr val="813709"/>
              </a:solidFill>
              <a:latin typeface="Calibri"/>
            </a:endParaRPr>
          </a:p>
        </p:txBody>
      </p:sp>
      <p:sp>
        <p:nvSpPr>
          <p:cNvPr id="246" name="CuadroTexto 84"/>
          <p:cNvSpPr/>
          <p:nvPr/>
        </p:nvSpPr>
        <p:spPr>
          <a:xfrm>
            <a:off x="2653920" y="9477360"/>
            <a:ext cx="16729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492303"/>
                </a:solidFill>
                <a:latin typeface="Calibri"/>
              </a:rPr>
              <a:t>Secuenciación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47" name="Grupo 25"/>
          <p:cNvGrpSpPr/>
          <p:nvPr/>
        </p:nvGrpSpPr>
        <p:grpSpPr>
          <a:xfrm>
            <a:off x="129240" y="7268179"/>
            <a:ext cx="1734480" cy="1754280"/>
            <a:chOff x="72360" y="7678440"/>
            <a:chExt cx="1734480" cy="1754280"/>
          </a:xfrm>
        </p:grpSpPr>
        <p:pic>
          <p:nvPicPr>
            <p:cNvPr id="248" name="Imagen 104"/>
            <p:cNvPicPr/>
            <p:nvPr/>
          </p:nvPicPr>
          <p:blipFill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668520" y="7995960"/>
              <a:ext cx="839880" cy="6890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49" name="Gráfico 105" descr="Lupa con relleno sólido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/>
          </p:blipFill>
          <p:spPr>
            <a:xfrm flipH="1">
              <a:off x="72360" y="7678440"/>
              <a:ext cx="1734480" cy="175428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250" name="Imagen 106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99560" y="8587800"/>
            <a:ext cx="948600" cy="1357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51" name="Grupo 107"/>
          <p:cNvGrpSpPr/>
          <p:nvPr/>
        </p:nvGrpSpPr>
        <p:grpSpPr>
          <a:xfrm>
            <a:off x="3781440" y="8440560"/>
            <a:ext cx="2043720" cy="1063080"/>
            <a:chOff x="3781440" y="8440560"/>
            <a:chExt cx="2043720" cy="1063080"/>
          </a:xfrm>
        </p:grpSpPr>
        <p:sp>
          <p:nvSpPr>
            <p:cNvPr id="252" name="Rectángulo 108"/>
            <p:cNvSpPr/>
            <p:nvPr/>
          </p:nvSpPr>
          <p:spPr>
            <a:xfrm>
              <a:off x="3781440" y="8440560"/>
              <a:ext cx="2037960" cy="10630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F79646">
                  <a:lumMod val="75000"/>
                </a:srgb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pic>
          <p:nvPicPr>
            <p:cNvPr id="253" name="Imagen 109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787200" y="8440560"/>
              <a:ext cx="2037960" cy="10630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254" name="Flecha: a la derecha 110"/>
          <p:cNvSpPr/>
          <p:nvPr/>
        </p:nvSpPr>
        <p:spPr>
          <a:xfrm>
            <a:off x="1230840" y="8992440"/>
            <a:ext cx="777240" cy="323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6600"/>
          </a:solidFill>
          <a:ln w="28575">
            <a:solidFill>
              <a:srgbClr val="F79646">
                <a:lumMod val="50000"/>
              </a:srgbClr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1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255" name="Flecha: a la derecha 111"/>
          <p:cNvSpPr/>
          <p:nvPr/>
        </p:nvSpPr>
        <p:spPr>
          <a:xfrm>
            <a:off x="2906280" y="9015480"/>
            <a:ext cx="777240" cy="323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6600"/>
          </a:solidFill>
          <a:ln w="28575">
            <a:solidFill>
              <a:srgbClr val="F79646">
                <a:lumMod val="50000"/>
              </a:srgbClr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1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256" name="CuadroTexto 112"/>
          <p:cNvSpPr/>
          <p:nvPr/>
        </p:nvSpPr>
        <p:spPr>
          <a:xfrm>
            <a:off x="873180" y="9517620"/>
            <a:ext cx="1269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492303"/>
                </a:solidFill>
                <a:latin typeface="Calibri"/>
              </a:rPr>
              <a:t>Extracción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57" name="Conector recto 113"/>
          <p:cNvCxnSpPr/>
          <p:nvPr/>
        </p:nvCxnSpPr>
        <p:spPr>
          <a:xfrm>
            <a:off x="270541" y="7104949"/>
            <a:ext cx="5969880" cy="360"/>
          </a:xfrm>
          <a:prstGeom prst="straightConnector1">
            <a:avLst/>
          </a:prstGeom>
          <a:ln w="57150">
            <a:solidFill>
              <a:srgbClr val="C0504D">
                <a:lumMod val="50000"/>
              </a:srgbClr>
            </a:solidFill>
            <a:prstDash val="dash"/>
            <a:round/>
          </a:ln>
        </p:spPr>
      </p:cxnSp>
      <p:sp>
        <p:nvSpPr>
          <p:cNvPr id="2" name="Freeform 12">
            <a:extLst>
              <a:ext uri="{FF2B5EF4-FFF2-40B4-BE49-F238E27FC236}">
                <a16:creationId xmlns:a16="http://schemas.microsoft.com/office/drawing/2014/main" id="{C3A52857-00B0-F75B-4D57-180308A187B9}"/>
              </a:ext>
            </a:extLst>
          </p:cNvPr>
          <p:cNvSpPr/>
          <p:nvPr/>
        </p:nvSpPr>
        <p:spPr>
          <a:xfrm>
            <a:off x="16605720" y="112513"/>
            <a:ext cx="1222920" cy="1372320"/>
          </a:xfrm>
          <a:custGeom>
            <a:avLst/>
            <a:gdLst>
              <a:gd name="textAreaLeft" fmla="*/ 0 w 1222920"/>
              <a:gd name="textAreaRight" fmla="*/ 1223280 w 1222920"/>
              <a:gd name="textAreaTop" fmla="*/ 0 h 1372320"/>
              <a:gd name="textAreaBottom" fmla="*/ 1372680 h 1372320"/>
            </a:gdLst>
            <a:ahLst/>
            <a:cxnLst/>
            <a:rect l="textAreaLeft" t="textAreaTop" r="textAreaRight" b="textAreaBottom"/>
            <a:pathLst>
              <a:path w="4817470" h="6833290">
                <a:moveTo>
                  <a:pt x="0" y="0"/>
                </a:moveTo>
                <a:lnTo>
                  <a:pt x="4817469" y="0"/>
                </a:lnTo>
                <a:lnTo>
                  <a:pt x="4817469" y="6833290"/>
                </a:lnTo>
                <a:lnTo>
                  <a:pt x="0" y="68332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14" name="Flecha: a la derecha 110">
            <a:extLst>
              <a:ext uri="{FF2B5EF4-FFF2-40B4-BE49-F238E27FC236}">
                <a16:creationId xmlns:a16="http://schemas.microsoft.com/office/drawing/2014/main" id="{74E60908-E87F-BDE4-2D68-E68D0DE693F9}"/>
              </a:ext>
            </a:extLst>
          </p:cNvPr>
          <p:cNvSpPr/>
          <p:nvPr/>
        </p:nvSpPr>
        <p:spPr>
          <a:xfrm>
            <a:off x="2419960" y="7644798"/>
            <a:ext cx="777240" cy="323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6600"/>
          </a:solidFill>
          <a:ln w="28575">
            <a:solidFill>
              <a:srgbClr val="F79646">
                <a:lumMod val="50000"/>
              </a:srgbClr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1" strike="noStrike" spc="-1">
              <a:solidFill>
                <a:srgbClr val="492303"/>
              </a:solidFill>
              <a:latin typeface="Calibri"/>
            </a:endParaRPr>
          </a:p>
        </p:txBody>
      </p:sp>
      <p:sp>
        <p:nvSpPr>
          <p:cNvPr id="15" name="CuadroTexto 112">
            <a:extLst>
              <a:ext uri="{FF2B5EF4-FFF2-40B4-BE49-F238E27FC236}">
                <a16:creationId xmlns:a16="http://schemas.microsoft.com/office/drawing/2014/main" id="{E03F8C02-FE43-4BF6-95AA-92423908EB68}"/>
              </a:ext>
            </a:extLst>
          </p:cNvPr>
          <p:cNvSpPr/>
          <p:nvPr/>
        </p:nvSpPr>
        <p:spPr>
          <a:xfrm>
            <a:off x="2182986" y="7951691"/>
            <a:ext cx="118517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1" spc="-1" dirty="0">
                <a:solidFill>
                  <a:srgbClr val="492303"/>
                </a:solidFill>
                <a:latin typeface="Calibri"/>
              </a:rPr>
              <a:t>Recuento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DA00E29-52BB-7307-E375-8436F76809FC}"/>
              </a:ext>
            </a:extLst>
          </p:cNvPr>
          <p:cNvGrpSpPr/>
          <p:nvPr/>
        </p:nvGrpSpPr>
        <p:grpSpPr>
          <a:xfrm>
            <a:off x="6274980" y="1820001"/>
            <a:ext cx="3599219" cy="6605785"/>
            <a:chOff x="6274980" y="1820001"/>
            <a:chExt cx="3599219" cy="6605785"/>
          </a:xfrm>
        </p:grpSpPr>
        <p:sp>
          <p:nvSpPr>
            <p:cNvPr id="271" name="CuadroTexto 14"/>
            <p:cNvSpPr/>
            <p:nvPr/>
          </p:nvSpPr>
          <p:spPr>
            <a:xfrm>
              <a:off x="7591128" y="1820001"/>
              <a:ext cx="1935360" cy="57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3200" b="1" strike="noStrike" spc="-1" dirty="0">
                  <a:solidFill>
                    <a:srgbClr val="813709"/>
                  </a:solidFill>
                  <a:latin typeface="Calibri"/>
                </a:rPr>
                <a:t>Recuentos</a:t>
              </a:r>
              <a:endParaRPr lang="es-ES" sz="3200" b="0" strike="noStrike" spc="-1" dirty="0">
                <a:solidFill>
                  <a:srgbClr val="813709"/>
                </a:solidFill>
                <a:latin typeface="Calibri"/>
              </a:endParaRPr>
            </a:p>
          </p:txBody>
        </p:sp>
        <p:sp>
          <p:nvSpPr>
            <p:cNvPr id="11" name="CuadroTexto 8">
              <a:extLst>
                <a:ext uri="{FF2B5EF4-FFF2-40B4-BE49-F238E27FC236}">
                  <a16:creationId xmlns:a16="http://schemas.microsoft.com/office/drawing/2014/main" id="{25CB8C7D-01A9-4AB3-0D27-ED8A6BE84007}"/>
                </a:ext>
              </a:extLst>
            </p:cNvPr>
            <p:cNvSpPr/>
            <p:nvPr/>
          </p:nvSpPr>
          <p:spPr>
            <a:xfrm>
              <a:off x="6274980" y="2657204"/>
              <a:ext cx="1649160" cy="36787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s-ES" sz="1800" b="1" strike="noStrike" spc="-1" dirty="0">
                  <a:solidFill>
                    <a:srgbClr val="492303"/>
                  </a:solidFill>
                  <a:latin typeface="Arial"/>
                </a:rPr>
                <a:t>Levaduras</a:t>
              </a:r>
              <a:endParaRPr lang="es-ES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D6333EED-CDE4-CEE1-386A-7AB5DFB0F281}"/>
                </a:ext>
              </a:extLst>
            </p:cNvPr>
            <p:cNvGrpSpPr/>
            <p:nvPr/>
          </p:nvGrpSpPr>
          <p:grpSpPr>
            <a:xfrm>
              <a:off x="6536575" y="3213556"/>
              <a:ext cx="3277395" cy="1929944"/>
              <a:chOff x="6620065" y="3173494"/>
              <a:chExt cx="3277395" cy="1929944"/>
            </a:xfrm>
          </p:grpSpPr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5BF08718-178C-5157-B8CB-DAD5902502BF}"/>
                  </a:ext>
                </a:extLst>
              </p:cNvPr>
              <p:cNvGrpSpPr/>
              <p:nvPr/>
            </p:nvGrpSpPr>
            <p:grpSpPr>
              <a:xfrm>
                <a:off x="6965304" y="3173494"/>
                <a:ext cx="2932156" cy="1929944"/>
                <a:chOff x="6669266" y="3101130"/>
                <a:chExt cx="2932156" cy="1929944"/>
              </a:xfrm>
            </p:grpSpPr>
            <p:graphicFrame>
              <p:nvGraphicFramePr>
                <p:cNvPr id="7" name="Gráfico 6">
                  <a:extLst>
                    <a:ext uri="{FF2B5EF4-FFF2-40B4-BE49-F238E27FC236}">
                      <a16:creationId xmlns:a16="http://schemas.microsoft.com/office/drawing/2014/main" id="{73AFD7A7-5833-46A3-A5A3-FBE6300AF93C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671443873"/>
                    </p:ext>
                  </p:extLst>
                </p:nvPr>
              </p:nvGraphicFramePr>
              <p:xfrm>
                <a:off x="6669266" y="3101130"/>
                <a:ext cx="2875854" cy="176238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2"/>
                </a:graphicData>
              </a:graphic>
            </p:graphicFrame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DA6AF1A6-CC25-7CFC-B534-F4A25FCFF228}"/>
                    </a:ext>
                  </a:extLst>
                </p:cNvPr>
                <p:cNvSpPr txBox="1"/>
                <p:nvPr/>
              </p:nvSpPr>
              <p:spPr>
                <a:xfrm>
                  <a:off x="6709284" y="4754075"/>
                  <a:ext cx="289213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a-E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R0                          R3                       R6</a:t>
                  </a:r>
                </a:p>
              </p:txBody>
            </p:sp>
          </p:grp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D06B120-31D1-3ABC-2313-A9B3A96B1D3B}"/>
                  </a:ext>
                </a:extLst>
              </p:cNvPr>
              <p:cNvSpPr txBox="1"/>
              <p:nvPr/>
            </p:nvSpPr>
            <p:spPr>
              <a:xfrm rot="16200000">
                <a:off x="6387309" y="3830314"/>
                <a:ext cx="7425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Log</a:t>
                </a:r>
                <a:r>
                  <a:rPr lang="ca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a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ufc</a:t>
                </a:r>
                <a:endParaRPr lang="ca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8AD0BEE1-C7D8-813D-CC12-04D999A844E2}"/>
                </a:ext>
              </a:extLst>
            </p:cNvPr>
            <p:cNvGrpSpPr/>
            <p:nvPr/>
          </p:nvGrpSpPr>
          <p:grpSpPr>
            <a:xfrm>
              <a:off x="6613519" y="6497517"/>
              <a:ext cx="3260680" cy="1928269"/>
              <a:chOff x="6687132" y="6681395"/>
              <a:chExt cx="3260680" cy="1928269"/>
            </a:xfrm>
          </p:grpSpPr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4061F5E5-0DCC-E1F6-0D40-44EFDF0E50CF}"/>
                  </a:ext>
                </a:extLst>
              </p:cNvPr>
              <p:cNvSpPr txBox="1"/>
              <p:nvPr/>
            </p:nvSpPr>
            <p:spPr>
              <a:xfrm>
                <a:off x="7055674" y="8332665"/>
                <a:ext cx="28921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R0                          R3                       R6</a:t>
                </a:r>
              </a:p>
            </p:txBody>
          </p:sp>
          <p:graphicFrame>
            <p:nvGraphicFramePr>
              <p:cNvPr id="17" name="Gráfico 16">
                <a:extLst>
                  <a:ext uri="{FF2B5EF4-FFF2-40B4-BE49-F238E27FC236}">
                    <a16:creationId xmlns:a16="http://schemas.microsoft.com/office/drawing/2014/main" id="{047FD8B0-670C-3C45-53A5-3E43F374BB3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61327698"/>
                  </p:ext>
                </p:extLst>
              </p:nvPr>
            </p:nvGraphicFramePr>
            <p:xfrm>
              <a:off x="6894933" y="6681395"/>
              <a:ext cx="2928049" cy="176238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3"/>
              </a:graphicData>
            </a:graphic>
          </p:graphicFrame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83F12AD8-6596-1BDA-25F1-A674D280473D}"/>
                  </a:ext>
                </a:extLst>
              </p:cNvPr>
              <p:cNvSpPr txBox="1"/>
              <p:nvPr/>
            </p:nvSpPr>
            <p:spPr>
              <a:xfrm rot="16200000">
                <a:off x="6454376" y="7337705"/>
                <a:ext cx="7425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Log</a:t>
                </a:r>
                <a:r>
                  <a:rPr lang="ca-E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a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ufc</a:t>
                </a:r>
                <a:endParaRPr lang="ca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CuadroTexto 7">
              <a:extLst>
                <a:ext uri="{FF2B5EF4-FFF2-40B4-BE49-F238E27FC236}">
                  <a16:creationId xmlns:a16="http://schemas.microsoft.com/office/drawing/2014/main" id="{33057C15-E5BF-8757-4360-D7403829EFCC}"/>
                </a:ext>
              </a:extLst>
            </p:cNvPr>
            <p:cNvSpPr/>
            <p:nvPr/>
          </p:nvSpPr>
          <p:spPr>
            <a:xfrm>
              <a:off x="6374288" y="6027363"/>
              <a:ext cx="2529720" cy="36787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s-ES" sz="1800" b="1" strike="noStrike" spc="-1" dirty="0">
                  <a:solidFill>
                    <a:srgbClr val="492303"/>
                  </a:solidFill>
                  <a:latin typeface="Arial"/>
                </a:rPr>
                <a:t>Bacterias Lácticas</a:t>
              </a:r>
              <a:endParaRPr lang="es-ES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9A22A4C5-A30D-5442-571A-47145CE180A3}"/>
              </a:ext>
            </a:extLst>
          </p:cNvPr>
          <p:cNvGrpSpPr/>
          <p:nvPr/>
        </p:nvGrpSpPr>
        <p:grpSpPr>
          <a:xfrm>
            <a:off x="8545717" y="8298836"/>
            <a:ext cx="1049945" cy="1178524"/>
            <a:chOff x="8507909" y="8582316"/>
            <a:chExt cx="1049945" cy="1178524"/>
          </a:xfrm>
        </p:grpSpPr>
        <p:pic>
          <p:nvPicPr>
            <p:cNvPr id="272" name="Gráfico 38" descr="Atrás con relleno sólido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/>
          </p:blipFill>
          <p:spPr>
            <a:xfrm rot="6549000">
              <a:off x="8443620" y="8646605"/>
              <a:ext cx="1178524" cy="1049945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73E5D9D-0776-5F2D-B765-78861B7DCB9B}"/>
                </a:ext>
              </a:extLst>
            </p:cNvPr>
            <p:cNvSpPr txBox="1"/>
            <p:nvPr/>
          </p:nvSpPr>
          <p:spPr>
            <a:xfrm rot="18413936">
              <a:off x="8757542" y="8959414"/>
              <a:ext cx="7066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MM50</a:t>
              </a:r>
            </a:p>
          </p:txBody>
        </p:sp>
      </p:grpSp>
      <p:pic>
        <p:nvPicPr>
          <p:cNvPr id="3" name="Picture 1">
            <a:extLst>
              <a:ext uri="{FF2B5EF4-FFF2-40B4-BE49-F238E27FC236}">
                <a16:creationId xmlns:a16="http://schemas.microsoft.com/office/drawing/2014/main" id="{5D00EA1D-3A3B-7455-B850-39A5CB60C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685" b="97753" l="1594" r="97610">
                        <a14:foregroundMark x1="24303" y1="19101" x2="67729" y2="26404"/>
                        <a14:foregroundMark x1="2789" y1="38764" x2="24701" y2="14045"/>
                        <a14:foregroundMark x1="24701" y1="14045" x2="45020" y2="10112"/>
                        <a14:foregroundMark x1="45020" y1="10112" x2="76494" y2="11798"/>
                        <a14:foregroundMark x1="76494" y1="11798" x2="84064" y2="17416"/>
                        <a14:foregroundMark x1="84064" y1="17416" x2="97610" y2="48876"/>
                        <a14:foregroundMark x1="17928" y1="13483" x2="20717" y2="12360"/>
                        <a14:foregroundMark x1="20717" y1="12360" x2="20717" y2="12360"/>
                        <a14:foregroundMark x1="18327" y1="9551" x2="18327" y2="9551"/>
                        <a14:foregroundMark x1="18327" y1="9551" x2="18327" y2="9551"/>
                        <a14:foregroundMark x1="18327" y1="9551" x2="18327" y2="9551"/>
                        <a14:foregroundMark x1="18327" y1="9551" x2="28287" y2="8989"/>
                        <a14:foregroundMark x1="2390" y1="39326" x2="13147" y2="11798"/>
                        <a14:foregroundMark x1="13147" y1="11798" x2="13147" y2="11798"/>
                        <a14:foregroundMark x1="2789" y1="29775" x2="5578" y2="19101"/>
                        <a14:foregroundMark x1="22311" y1="8989" x2="54183" y2="4494"/>
                        <a14:foregroundMark x1="62550" y1="3371" x2="62550" y2="3371"/>
                        <a14:foregroundMark x1="62550" y1="3371" x2="73307" y2="6180"/>
                        <a14:foregroundMark x1="73307" y1="6180" x2="73307" y2="6180"/>
                        <a14:foregroundMark x1="34661" y1="4494" x2="41833" y2="2247"/>
                        <a14:foregroundMark x1="41833" y1="2247" x2="41833" y2="2247"/>
                        <a14:foregroundMark x1="32271" y1="88764" x2="37450" y2="88764"/>
                        <a14:foregroundMark x1="37450" y1="88764" x2="37450" y2="88764"/>
                        <a14:foregroundMark x1="27888" y1="94382" x2="33068" y2="97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8770" y="7537029"/>
            <a:ext cx="959182" cy="5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164C5A5-B286-6679-5B9B-E785CB074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685" b="97753" l="1594" r="97610">
                        <a14:foregroundMark x1="24303" y1="19101" x2="67729" y2="26404"/>
                        <a14:foregroundMark x1="2789" y1="38764" x2="24701" y2="14045"/>
                        <a14:foregroundMark x1="24701" y1="14045" x2="45020" y2="10112"/>
                        <a14:foregroundMark x1="45020" y1="10112" x2="76494" y2="11798"/>
                        <a14:foregroundMark x1="76494" y1="11798" x2="84064" y2="17416"/>
                        <a14:foregroundMark x1="84064" y1="17416" x2="97610" y2="48876"/>
                        <a14:foregroundMark x1="17928" y1="13483" x2="20717" y2="12360"/>
                        <a14:foregroundMark x1="20717" y1="12360" x2="20717" y2="12360"/>
                        <a14:foregroundMark x1="18327" y1="9551" x2="18327" y2="9551"/>
                        <a14:foregroundMark x1="18327" y1="9551" x2="18327" y2="9551"/>
                        <a14:foregroundMark x1="18327" y1="9551" x2="18327" y2="9551"/>
                        <a14:foregroundMark x1="18327" y1="9551" x2="28287" y2="8989"/>
                        <a14:foregroundMark x1="2390" y1="39326" x2="13147" y2="11798"/>
                        <a14:foregroundMark x1="13147" y1="11798" x2="13147" y2="11798"/>
                        <a14:foregroundMark x1="2789" y1="29775" x2="5578" y2="19101"/>
                        <a14:foregroundMark x1="22311" y1="8989" x2="54183" y2="4494"/>
                        <a14:foregroundMark x1="62550" y1="3371" x2="62550" y2="3371"/>
                        <a14:foregroundMark x1="62550" y1="3371" x2="73307" y2="6180"/>
                        <a14:foregroundMark x1="73307" y1="6180" x2="73307" y2="6180"/>
                        <a14:foregroundMark x1="34661" y1="4494" x2="41833" y2="2247"/>
                        <a14:foregroundMark x1="41833" y1="2247" x2="41833" y2="2247"/>
                        <a14:foregroundMark x1="32271" y1="88764" x2="37450" y2="88764"/>
                        <a14:foregroundMark x1="37450" y1="88764" x2="37450" y2="88764"/>
                        <a14:foregroundMark x1="27888" y1="94382" x2="33068" y2="97753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681" y="7675629"/>
            <a:ext cx="959182" cy="5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8E18976B-EE45-6BE3-629F-1D54706EE04E}"/>
              </a:ext>
            </a:extLst>
          </p:cNvPr>
          <p:cNvGrpSpPr/>
          <p:nvPr/>
        </p:nvGrpSpPr>
        <p:grpSpPr>
          <a:xfrm>
            <a:off x="10596420" y="1792281"/>
            <a:ext cx="7808760" cy="8172360"/>
            <a:chOff x="10596420" y="1792281"/>
            <a:chExt cx="7808760" cy="8172360"/>
          </a:xfrm>
        </p:grpSpPr>
        <p:grpSp>
          <p:nvGrpSpPr>
            <p:cNvPr id="258" name="Grupo 37"/>
            <p:cNvGrpSpPr/>
            <p:nvPr/>
          </p:nvGrpSpPr>
          <p:grpSpPr>
            <a:xfrm>
              <a:off x="10596420" y="1792281"/>
              <a:ext cx="7808760" cy="8172360"/>
              <a:chOff x="10332360" y="1405800"/>
              <a:chExt cx="7808760" cy="8172360"/>
            </a:xfrm>
          </p:grpSpPr>
          <p:sp>
            <p:nvSpPr>
              <p:cNvPr id="259" name="CuadroTexto 12"/>
              <p:cNvSpPr/>
              <p:nvPr/>
            </p:nvSpPr>
            <p:spPr>
              <a:xfrm flipH="1">
                <a:off x="16312320" y="3393000"/>
                <a:ext cx="159948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s-ES" sz="2400" b="1" i="1" strike="noStrike" spc="-1">
                    <a:solidFill>
                      <a:srgbClr val="FFD700"/>
                    </a:solidFill>
                    <a:latin typeface="Calibri"/>
                  </a:rPr>
                  <a:t>K. humilis </a:t>
                </a:r>
                <a:endParaRPr lang="es-ES" sz="2400" b="0" strike="noStrike" spc="-1">
                  <a:solidFill>
                    <a:srgbClr val="813709"/>
                  </a:solidFill>
                  <a:latin typeface="Calibri"/>
                </a:endParaRPr>
              </a:p>
            </p:txBody>
          </p:sp>
          <p:sp>
            <p:nvSpPr>
              <p:cNvPr id="260" name="CuadroTexto 13"/>
              <p:cNvSpPr/>
              <p:nvPr/>
            </p:nvSpPr>
            <p:spPr>
              <a:xfrm>
                <a:off x="16322040" y="7218360"/>
                <a:ext cx="179028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s-ES" sz="2400" b="1" i="1" strike="noStrike" spc="-1">
                    <a:solidFill>
                      <a:srgbClr val="13616D"/>
                    </a:solidFill>
                    <a:latin typeface="Calibri"/>
                  </a:rPr>
                  <a:t>L. plantarum</a:t>
                </a:r>
                <a:endParaRPr lang="es-ES" sz="2400" b="0" strike="noStrike" spc="-1">
                  <a:solidFill>
                    <a:srgbClr val="813709"/>
                  </a:solidFill>
                  <a:latin typeface="Calibri"/>
                </a:endParaRPr>
              </a:p>
            </p:txBody>
          </p:sp>
          <p:sp>
            <p:nvSpPr>
              <p:cNvPr id="261" name="CuadroTexto 14"/>
              <p:cNvSpPr/>
              <p:nvPr/>
            </p:nvSpPr>
            <p:spPr>
              <a:xfrm>
                <a:off x="11777760" y="1405800"/>
                <a:ext cx="4635720" cy="577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s-ES" sz="3200" b="1" strike="noStrike" spc="-1" dirty="0">
                    <a:solidFill>
                      <a:srgbClr val="813709"/>
                    </a:solidFill>
                    <a:latin typeface="Calibri"/>
                  </a:rPr>
                  <a:t>Evolución de la microbiota</a:t>
                </a:r>
                <a:endParaRPr lang="es-ES" sz="3200" b="0" strike="noStrike" spc="-1" dirty="0">
                  <a:solidFill>
                    <a:srgbClr val="813709"/>
                  </a:solidFill>
                  <a:latin typeface="Calibri"/>
                </a:endParaRPr>
              </a:p>
            </p:txBody>
          </p:sp>
          <p:pic>
            <p:nvPicPr>
              <p:cNvPr id="262" name="Imagen 10" descr="Gráfico, Gráfico de barras&#10;&#10;El contenido generado por IA puede ser incorrecto."/>
              <p:cNvPicPr/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10332360" y="5933880"/>
                <a:ext cx="5980320" cy="323676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63" name="Imagen 8"/>
              <p:cNvPicPr/>
              <p:nvPr/>
            </p:nvPicPr>
            <p:blipFill>
              <a:blip r:embed="rId3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10332360" y="2273040"/>
                <a:ext cx="5944680" cy="35514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64" name="CuadroTexto 85"/>
              <p:cNvSpPr/>
              <p:nvPr/>
            </p:nvSpPr>
            <p:spPr>
              <a:xfrm>
                <a:off x="11456640" y="9214200"/>
                <a:ext cx="97992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s-ES" sz="1800" b="1" strike="noStrike" spc="-1">
                    <a:solidFill>
                      <a:srgbClr val="492303"/>
                    </a:solidFill>
                    <a:latin typeface="Arial"/>
                  </a:rPr>
                  <a:t>MM100</a:t>
                </a:r>
                <a:endParaRPr lang="es-ES" sz="1800" b="0" strike="noStrike" spc="-1">
                  <a:solidFill>
                    <a:srgbClr val="813709"/>
                  </a:solidFill>
                  <a:latin typeface="Calibri"/>
                </a:endParaRPr>
              </a:p>
            </p:txBody>
          </p:sp>
          <p:sp>
            <p:nvSpPr>
              <p:cNvPr id="265" name="CuadroTexto 86"/>
              <p:cNvSpPr/>
              <p:nvPr/>
            </p:nvSpPr>
            <p:spPr>
              <a:xfrm>
                <a:off x="13476600" y="9214200"/>
                <a:ext cx="81720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s-ES" sz="1800" b="1" strike="noStrike" spc="-1">
                    <a:solidFill>
                      <a:srgbClr val="492303"/>
                    </a:solidFill>
                    <a:latin typeface="Arial"/>
                  </a:rPr>
                  <a:t>MM50</a:t>
                </a:r>
                <a:endParaRPr lang="es-ES" sz="1800" b="0" strike="noStrike" spc="-1">
                  <a:solidFill>
                    <a:srgbClr val="813709"/>
                  </a:solidFill>
                  <a:latin typeface="Calibri"/>
                </a:endParaRPr>
              </a:p>
            </p:txBody>
          </p:sp>
          <p:sp>
            <p:nvSpPr>
              <p:cNvPr id="266" name="CuadroTexto 13"/>
              <p:cNvSpPr/>
              <p:nvPr/>
            </p:nvSpPr>
            <p:spPr>
              <a:xfrm>
                <a:off x="16349040" y="4704840"/>
                <a:ext cx="179208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s-ES" sz="2400" b="1" i="1" strike="noStrike" spc="-1">
                    <a:solidFill>
                      <a:srgbClr val="20B2AA"/>
                    </a:solidFill>
                    <a:latin typeface="Calibri"/>
                  </a:rPr>
                  <a:t>S. cerevisiae </a:t>
                </a:r>
                <a:endParaRPr lang="es-ES" sz="2400" b="0" strike="noStrike" spc="-1">
                  <a:solidFill>
                    <a:srgbClr val="813709"/>
                  </a:solidFill>
                  <a:latin typeface="Calibri"/>
                </a:endParaRPr>
              </a:p>
            </p:txBody>
          </p:sp>
          <p:sp>
            <p:nvSpPr>
              <p:cNvPr id="267" name="CuadroTexto 85"/>
              <p:cNvSpPr/>
              <p:nvPr/>
            </p:nvSpPr>
            <p:spPr>
              <a:xfrm>
                <a:off x="16313040" y="3040560"/>
                <a:ext cx="97992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r" defTabSz="914400">
                  <a:lnSpc>
                    <a:spcPct val="100000"/>
                  </a:lnSpc>
                </a:pPr>
                <a:r>
                  <a:rPr lang="es-ES" sz="1800" b="1" strike="noStrike" spc="-1">
                    <a:solidFill>
                      <a:srgbClr val="492303"/>
                    </a:solidFill>
                    <a:latin typeface="Arial"/>
                  </a:rPr>
                  <a:t>MM100</a:t>
                </a:r>
                <a:endParaRPr lang="es-ES" sz="1800" b="0" strike="noStrike" spc="-1">
                  <a:solidFill>
                    <a:srgbClr val="813709"/>
                  </a:solidFill>
                  <a:latin typeface="Calibri"/>
                </a:endParaRPr>
              </a:p>
            </p:txBody>
          </p:sp>
          <p:sp>
            <p:nvSpPr>
              <p:cNvPr id="268" name="CuadroTexto 86"/>
              <p:cNvSpPr/>
              <p:nvPr/>
            </p:nvSpPr>
            <p:spPr>
              <a:xfrm>
                <a:off x="16277400" y="4336920"/>
                <a:ext cx="97992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r" defTabSz="914400">
                  <a:lnSpc>
                    <a:spcPct val="100000"/>
                  </a:lnSpc>
                </a:pPr>
                <a:r>
                  <a:rPr lang="es-ES" sz="1800" b="1" strike="noStrike" spc="-1">
                    <a:solidFill>
                      <a:srgbClr val="492303"/>
                    </a:solidFill>
                    <a:latin typeface="Arial"/>
                  </a:rPr>
                  <a:t>MM50</a:t>
                </a:r>
                <a:endParaRPr lang="es-ES" sz="1800" b="0" strike="noStrike" spc="-1">
                  <a:solidFill>
                    <a:srgbClr val="813709"/>
                  </a:solidFill>
                  <a:latin typeface="Calibri"/>
                </a:endParaRPr>
              </a:p>
            </p:txBody>
          </p:sp>
          <p:sp>
            <p:nvSpPr>
              <p:cNvPr id="269" name="CuadroTexto 34"/>
              <p:cNvSpPr/>
              <p:nvPr/>
            </p:nvSpPr>
            <p:spPr>
              <a:xfrm>
                <a:off x="10954840" y="1993996"/>
                <a:ext cx="1980327" cy="306323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ca-ES" sz="1400" b="1" strike="noStrike" spc="-1" dirty="0">
                    <a:solidFill>
                      <a:schemeClr val="dk1"/>
                    </a:solidFill>
                    <a:latin typeface="Calibri"/>
                  </a:rPr>
                  <a:t>   R0</a:t>
                </a:r>
                <a:r>
                  <a:rPr lang="ca-ES" sz="1400" b="1" spc="-1" dirty="0">
                    <a:solidFill>
                      <a:schemeClr val="dk1"/>
                    </a:solidFill>
                    <a:latin typeface="Calibri"/>
                  </a:rPr>
                  <a:t>   </a:t>
                </a:r>
                <a:r>
                  <a:rPr lang="ca-ES" sz="1400" b="1" strike="noStrike" spc="-1" dirty="0">
                    <a:solidFill>
                      <a:schemeClr val="dk1"/>
                    </a:solidFill>
                    <a:latin typeface="Calibri"/>
                  </a:rPr>
                  <a:t>R3-24 R6-24 R6-48</a:t>
                </a:r>
                <a:endParaRPr lang="es-ES" sz="1400" b="0" strike="noStrike" spc="-1" dirty="0">
                  <a:solidFill>
                    <a:srgbClr val="813709"/>
                  </a:solidFill>
                  <a:latin typeface="Calibri"/>
                </a:endParaRPr>
              </a:p>
            </p:txBody>
          </p:sp>
        </p:grpSp>
        <p:sp>
          <p:nvSpPr>
            <p:cNvPr id="10" name="CuadroTexto 34">
              <a:extLst>
                <a:ext uri="{FF2B5EF4-FFF2-40B4-BE49-F238E27FC236}">
                  <a16:creationId xmlns:a16="http://schemas.microsoft.com/office/drawing/2014/main" id="{0A9513C1-997C-6B6A-5E8B-DD9F542BAC8E}"/>
                </a:ext>
              </a:extLst>
            </p:cNvPr>
            <p:cNvSpPr/>
            <p:nvPr/>
          </p:nvSpPr>
          <p:spPr>
            <a:xfrm>
              <a:off x="13052183" y="2388759"/>
              <a:ext cx="1980327" cy="30632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ca-ES" sz="1400" b="1" strike="noStrike" spc="-1" dirty="0">
                  <a:solidFill>
                    <a:schemeClr val="dk1"/>
                  </a:solidFill>
                  <a:latin typeface="Calibri"/>
                </a:rPr>
                <a:t>   R0</a:t>
              </a:r>
              <a:r>
                <a:rPr lang="ca-ES" sz="1400" b="1" spc="-1" dirty="0">
                  <a:solidFill>
                    <a:schemeClr val="dk1"/>
                  </a:solidFill>
                  <a:latin typeface="Calibri"/>
                </a:rPr>
                <a:t>   </a:t>
              </a:r>
              <a:r>
                <a:rPr lang="ca-ES" sz="1400" b="1" strike="noStrike" spc="-1" dirty="0">
                  <a:solidFill>
                    <a:schemeClr val="dk1"/>
                  </a:solidFill>
                  <a:latin typeface="Calibri"/>
                </a:rPr>
                <a:t>R3-24 R6-24 R6-48</a:t>
              </a:r>
              <a:endParaRPr lang="es-ES" sz="1400" b="0" strike="noStrike" spc="-1" dirty="0">
                <a:solidFill>
                  <a:srgbClr val="813709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Box 3"/>
          <p:cNvSpPr/>
          <p:nvPr/>
        </p:nvSpPr>
        <p:spPr>
          <a:xfrm>
            <a:off x="502560" y="107640"/>
            <a:ext cx="886680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497">
                <a:solidFill>
                  <a:srgbClr val="492303"/>
                </a:solidFill>
                <a:latin typeface="Arial"/>
                <a:ea typeface="Klein Bold"/>
              </a:rPr>
              <a:t>Masas madre con harina de algarroba</a:t>
            </a:r>
            <a:endParaRPr lang="es-ES" sz="4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9" name="Gráfico 89" descr="Cronómetro 66% con relleno sólido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479520" y="1082160"/>
            <a:ext cx="1056600" cy="10566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51585747-5320-D5D9-A3AA-A41B5B6E670C}"/>
              </a:ext>
            </a:extLst>
          </p:cNvPr>
          <p:cNvGrpSpPr/>
          <p:nvPr/>
        </p:nvGrpSpPr>
        <p:grpSpPr>
          <a:xfrm>
            <a:off x="1411560" y="7741080"/>
            <a:ext cx="5677920" cy="2110320"/>
            <a:chOff x="1411560" y="7741080"/>
            <a:chExt cx="5677920" cy="2110320"/>
          </a:xfrm>
        </p:grpSpPr>
        <p:grpSp>
          <p:nvGrpSpPr>
            <p:cNvPr id="282" name="Grupo 70"/>
            <p:cNvGrpSpPr/>
            <p:nvPr/>
          </p:nvGrpSpPr>
          <p:grpSpPr>
            <a:xfrm>
              <a:off x="1859400" y="7741080"/>
              <a:ext cx="3436200" cy="987120"/>
              <a:chOff x="1859400" y="7741080"/>
              <a:chExt cx="3436200" cy="987120"/>
            </a:xfrm>
          </p:grpSpPr>
          <p:sp>
            <p:nvSpPr>
              <p:cNvPr id="283" name="Diagrama de flujo: entrada manual 72"/>
              <p:cNvSpPr/>
              <p:nvPr/>
            </p:nvSpPr>
            <p:spPr>
              <a:xfrm flipH="1">
                <a:off x="3313800" y="7741080"/>
                <a:ext cx="1176840" cy="342000"/>
              </a:xfrm>
              <a:prstGeom prst="flowChartManualInput">
                <a:avLst/>
              </a:prstGeom>
              <a:solidFill>
                <a:srgbClr val="632523"/>
              </a:solidFill>
              <a:ln w="19050">
                <a:solidFill>
                  <a:srgbClr val="492303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284" name="Triángulo rectángulo 74"/>
              <p:cNvSpPr/>
              <p:nvPr/>
            </p:nvSpPr>
            <p:spPr>
              <a:xfrm>
                <a:off x="3349080" y="8317440"/>
                <a:ext cx="1107360" cy="342000"/>
              </a:xfrm>
              <a:prstGeom prst="rtTriangle">
                <a:avLst/>
              </a:prstGeom>
              <a:solidFill>
                <a:srgbClr val="CC9900"/>
              </a:solidFill>
              <a:ln w="19050">
                <a:solidFill>
                  <a:srgbClr val="492303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285" name="CuadroTexto 85"/>
              <p:cNvSpPr/>
              <p:nvPr/>
            </p:nvSpPr>
            <p:spPr>
              <a:xfrm>
                <a:off x="1859400" y="7769880"/>
                <a:ext cx="160164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s-ES" sz="1400" b="1" strike="noStrike" spc="-1">
                    <a:solidFill>
                      <a:srgbClr val="492303"/>
                    </a:solidFill>
                    <a:latin typeface="Arial"/>
                  </a:rPr>
                  <a:t>MM100:  R0</a:t>
                </a:r>
                <a:endParaRPr lang="es-ES" sz="14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6" name="CuadroTexto 86"/>
              <p:cNvSpPr/>
              <p:nvPr/>
            </p:nvSpPr>
            <p:spPr>
              <a:xfrm>
                <a:off x="1917000" y="8398800"/>
                <a:ext cx="148716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s-ES" sz="1400" b="1" strike="noStrike" spc="-1">
                    <a:solidFill>
                      <a:srgbClr val="492303"/>
                    </a:solidFill>
                    <a:latin typeface="Arial"/>
                  </a:rPr>
                  <a:t>MM50:     R0</a:t>
                </a:r>
                <a:endParaRPr lang="es-ES" sz="14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7" name="CuadroTexto 87"/>
              <p:cNvSpPr/>
              <p:nvPr/>
            </p:nvSpPr>
            <p:spPr>
              <a:xfrm>
                <a:off x="4357080" y="7766280"/>
                <a:ext cx="65304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s-ES" sz="1400" b="1" strike="noStrike" spc="-1">
                    <a:solidFill>
                      <a:srgbClr val="492303"/>
                    </a:solidFill>
                    <a:latin typeface="Arial"/>
                  </a:rPr>
                  <a:t> R6</a:t>
                </a:r>
                <a:endParaRPr lang="es-ES" sz="14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8" name="CuadroTexto 88"/>
              <p:cNvSpPr/>
              <p:nvPr/>
            </p:nvSpPr>
            <p:spPr>
              <a:xfrm>
                <a:off x="4118760" y="8425080"/>
                <a:ext cx="117684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s-ES" sz="1400" b="1" strike="noStrike" spc="-1">
                    <a:solidFill>
                      <a:srgbClr val="492303"/>
                    </a:solidFill>
                    <a:latin typeface="Arial"/>
                  </a:rPr>
                  <a:t>R6</a:t>
                </a:r>
                <a:endParaRPr lang="es-ES" sz="14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pic>
          <p:nvPicPr>
            <p:cNvPr id="306" name="Imagen 123"/>
            <p:cNvPicPr/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3680" y="8177040"/>
              <a:ext cx="653040" cy="6228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10" name="CuadroTexto 66"/>
            <p:cNvSpPr/>
            <p:nvPr/>
          </p:nvSpPr>
          <p:spPr>
            <a:xfrm>
              <a:off x="1411560" y="9274320"/>
              <a:ext cx="567792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just" defTabSz="914400">
                <a:lnSpc>
                  <a:spcPct val="100000"/>
                </a:lnSpc>
              </a:pPr>
              <a:r>
                <a:rPr lang="es-ES" sz="1600" b="1" strike="noStrike" spc="-1" dirty="0">
                  <a:solidFill>
                    <a:srgbClr val="492303"/>
                  </a:solidFill>
                  <a:latin typeface="Arial"/>
                </a:rPr>
                <a:t>La fermentación disminuye la concentración de azúcares de la masa madre, especialmente en la MM50</a:t>
              </a:r>
              <a:endParaRPr lang="es-E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11" name="Grupo 3"/>
          <p:cNvGrpSpPr/>
          <p:nvPr/>
        </p:nvGrpSpPr>
        <p:grpSpPr>
          <a:xfrm>
            <a:off x="139320" y="2832480"/>
            <a:ext cx="1607760" cy="1082160"/>
            <a:chOff x="139320" y="2832480"/>
            <a:chExt cx="1607760" cy="1082160"/>
          </a:xfrm>
        </p:grpSpPr>
        <p:pic>
          <p:nvPicPr>
            <p:cNvPr id="312" name="Imagen 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39320" y="3181320"/>
              <a:ext cx="1333800" cy="6238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13" name="Imagen 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2458800">
              <a:off x="975960" y="3083400"/>
              <a:ext cx="609840" cy="719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14" name="Imagen 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82400" y="2832480"/>
              <a:ext cx="442080" cy="65736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276" name="Grupo 17"/>
          <p:cNvGrpSpPr/>
          <p:nvPr/>
        </p:nvGrpSpPr>
        <p:grpSpPr>
          <a:xfrm>
            <a:off x="10930048" y="1059595"/>
            <a:ext cx="1364288" cy="1389912"/>
            <a:chOff x="11046600" y="1216080"/>
            <a:chExt cx="1403640" cy="1331280"/>
          </a:xfrm>
        </p:grpSpPr>
        <p:sp>
          <p:nvSpPr>
            <p:cNvPr id="277" name="Diagrama de flujo: conector 63"/>
            <p:cNvSpPr/>
            <p:nvPr/>
          </p:nvSpPr>
          <p:spPr>
            <a:xfrm>
              <a:off x="11134800" y="1352520"/>
              <a:ext cx="1145160" cy="1100880"/>
            </a:xfrm>
            <a:prstGeom prst="flowChartConnector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rgbClr val="9BBB59">
                  <a:lumMod val="50000"/>
                </a:srgbClr>
              </a:solidFill>
              <a:round/>
            </a:ln>
            <a:scene3d>
              <a:camera prst="orthographicFront"/>
              <a:lightRig rig="threePt" dir="t"/>
            </a:scene3d>
            <a:sp3d prstMaterial="translucentPowder">
              <a:bevelT w="127000"/>
              <a:bevelB h="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400" b="1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278" name="Diagrama de flujo: conector 64"/>
            <p:cNvSpPr/>
            <p:nvPr/>
          </p:nvSpPr>
          <p:spPr>
            <a:xfrm>
              <a:off x="11946960" y="2154600"/>
              <a:ext cx="409320" cy="392760"/>
            </a:xfrm>
            <a:prstGeom prst="flowChartConnector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rgbClr val="9BBB59">
                  <a:lumMod val="50000"/>
                </a:srgbClr>
              </a:solidFill>
              <a:round/>
            </a:ln>
            <a:scene3d>
              <a:camera prst="orthographicFront"/>
              <a:lightRig rig="threePt" dir="t"/>
            </a:scene3d>
            <a:sp3d prstMaterial="clear">
              <a:bevelT w="127000"/>
              <a:bevelB h="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400" b="1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279" name="Diagrama de flujo: conector 65"/>
            <p:cNvSpPr/>
            <p:nvPr/>
          </p:nvSpPr>
          <p:spPr>
            <a:xfrm>
              <a:off x="12187440" y="1216080"/>
              <a:ext cx="245520" cy="235440"/>
            </a:xfrm>
            <a:prstGeom prst="flowChartConnector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rgbClr val="9BBB59">
                  <a:lumMod val="50000"/>
                </a:srgbClr>
              </a:solidFill>
              <a:round/>
            </a:ln>
            <a:scene3d>
              <a:camera prst="orthographicFront"/>
              <a:lightRig rig="threePt" dir="t"/>
            </a:scene3d>
            <a:sp3d prstMaterial="clear">
              <a:bevelT w="127000"/>
              <a:bevelB h="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400" b="1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280" name="Diagrama de flujo: conector 66"/>
            <p:cNvSpPr/>
            <p:nvPr/>
          </p:nvSpPr>
          <p:spPr>
            <a:xfrm>
              <a:off x="11072160" y="2299680"/>
              <a:ext cx="163440" cy="156960"/>
            </a:xfrm>
            <a:prstGeom prst="flowChartConnector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rgbClr val="9BBB59">
                  <a:lumMod val="50000"/>
                </a:srgbClr>
              </a:solidFill>
              <a:round/>
            </a:ln>
            <a:scene3d>
              <a:camera prst="orthographicFront"/>
              <a:lightRig rig="threePt" dir="t"/>
            </a:scene3d>
            <a:sp3d prstMaterial="clear">
              <a:bevelT w="127000"/>
              <a:bevelB h="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400" b="1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281" name="CuadroTexto 67"/>
            <p:cNvSpPr/>
            <p:nvPr/>
          </p:nvSpPr>
          <p:spPr>
            <a:xfrm>
              <a:off x="11046600" y="1588680"/>
              <a:ext cx="140364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s-ES" sz="1200" b="1" strike="noStrike" spc="-1" dirty="0">
                  <a:solidFill>
                    <a:schemeClr val="accent3">
                      <a:lumMod val="50000"/>
                    </a:schemeClr>
                  </a:solidFill>
                  <a:latin typeface="Arial"/>
                </a:rPr>
                <a:t>Actividad Antioxidante</a:t>
              </a:r>
              <a:endParaRPr lang="es-ES" sz="12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317" name="Imagen 16"/>
          <p:cNvPicPr/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104568" y="901212"/>
            <a:ext cx="1787824" cy="19693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C4EA396B-2E47-829D-CFE8-B4B65127C13F}"/>
              </a:ext>
            </a:extLst>
          </p:cNvPr>
          <p:cNvGrpSpPr/>
          <p:nvPr/>
        </p:nvGrpSpPr>
        <p:grpSpPr>
          <a:xfrm>
            <a:off x="7560360" y="2552792"/>
            <a:ext cx="5330880" cy="4850608"/>
            <a:chOff x="7560360" y="2552792"/>
            <a:chExt cx="5330880" cy="4850608"/>
          </a:xfrm>
        </p:grpSpPr>
        <p:sp>
          <p:nvSpPr>
            <p:cNvPr id="273" name="Rectángulo: esquinas redondeadas 46"/>
            <p:cNvSpPr/>
            <p:nvPr/>
          </p:nvSpPr>
          <p:spPr>
            <a:xfrm>
              <a:off x="7560360" y="2552792"/>
              <a:ext cx="5330880" cy="4850608"/>
            </a:xfrm>
            <a:prstGeom prst="roundRect">
              <a:avLst>
                <a:gd name="adj" fmla="val 16667"/>
              </a:avLst>
            </a:prstGeom>
            <a:solidFill>
              <a:srgbClr val="FFCC66">
                <a:alpha val="10000"/>
              </a:srgbClr>
            </a:solidFill>
            <a:ln>
              <a:solidFill>
                <a:srgbClr val="492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grpSp>
          <p:nvGrpSpPr>
            <p:cNvPr id="318" name="Grupo 44"/>
            <p:cNvGrpSpPr/>
            <p:nvPr/>
          </p:nvGrpSpPr>
          <p:grpSpPr>
            <a:xfrm>
              <a:off x="7654680" y="2741040"/>
              <a:ext cx="2488680" cy="1979640"/>
              <a:chOff x="7654680" y="2741040"/>
              <a:chExt cx="2488680" cy="1979640"/>
            </a:xfrm>
          </p:grpSpPr>
          <p:pic>
            <p:nvPicPr>
              <p:cNvPr id="319" name="Imagen 12"/>
              <p:cNvPicPr/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7876080" y="2741040"/>
                <a:ext cx="2267280" cy="1979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20" name="CuadroTexto 18"/>
              <p:cNvSpPr/>
              <p:nvPr/>
            </p:nvSpPr>
            <p:spPr>
              <a:xfrm rot="16200000">
                <a:off x="7369920" y="3636720"/>
                <a:ext cx="811800" cy="2422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1000" b="1" strike="noStrike" spc="-1">
                    <a:solidFill>
                      <a:schemeClr val="dk1"/>
                    </a:solidFill>
                    <a:latin typeface="Arial"/>
                  </a:rPr>
                  <a:t>GAE/g MM</a:t>
                </a:r>
                <a:endParaRPr lang="es-ES" sz="10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321" name="Grupo 45"/>
            <p:cNvGrpSpPr/>
            <p:nvPr/>
          </p:nvGrpSpPr>
          <p:grpSpPr>
            <a:xfrm>
              <a:off x="7671240" y="5293884"/>
              <a:ext cx="2483640" cy="1979640"/>
              <a:chOff x="7671240" y="5132520"/>
              <a:chExt cx="2483640" cy="1979640"/>
            </a:xfrm>
          </p:grpSpPr>
          <p:sp>
            <p:nvSpPr>
              <p:cNvPr id="322" name="CuadroTexto 19"/>
              <p:cNvSpPr/>
              <p:nvPr/>
            </p:nvSpPr>
            <p:spPr>
              <a:xfrm rot="16200000">
                <a:off x="7386480" y="5990760"/>
                <a:ext cx="811800" cy="2422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1000" b="1" strike="noStrike" spc="-1">
                    <a:solidFill>
                      <a:schemeClr val="dk1"/>
                    </a:solidFill>
                    <a:latin typeface="Arial"/>
                  </a:rPr>
                  <a:t>GAE/g MM</a:t>
                </a:r>
                <a:endParaRPr lang="es-ES" sz="10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pic>
            <p:nvPicPr>
              <p:cNvPr id="323" name="Imagen 20"/>
              <p:cNvPicPr/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7908120" y="5132520"/>
                <a:ext cx="2246760" cy="197964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grpSp>
          <p:nvGrpSpPr>
            <p:cNvPr id="324" name="Grupo 42"/>
            <p:cNvGrpSpPr/>
            <p:nvPr/>
          </p:nvGrpSpPr>
          <p:grpSpPr>
            <a:xfrm>
              <a:off x="10362960" y="5294244"/>
              <a:ext cx="2483640" cy="1979640"/>
              <a:chOff x="10362960" y="5132880"/>
              <a:chExt cx="2483640" cy="1979640"/>
            </a:xfrm>
          </p:grpSpPr>
          <p:pic>
            <p:nvPicPr>
              <p:cNvPr id="325" name="Imagen 21"/>
              <p:cNvPicPr/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10484280" y="5132880"/>
                <a:ext cx="2362320" cy="1979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26" name="CuadroTexto 24"/>
              <p:cNvSpPr/>
              <p:nvPr/>
            </p:nvSpPr>
            <p:spPr>
              <a:xfrm rot="16200000">
                <a:off x="10042200" y="5896080"/>
                <a:ext cx="883440" cy="2422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1000" b="1" strike="noStrike" spc="-1">
                    <a:solidFill>
                      <a:schemeClr val="dk1"/>
                    </a:solidFill>
                    <a:latin typeface="Arial"/>
                  </a:rPr>
                  <a:t>TEAC/g MM</a:t>
                </a:r>
                <a:endParaRPr lang="es-ES" sz="10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327" name="Grupo 43"/>
            <p:cNvGrpSpPr/>
            <p:nvPr/>
          </p:nvGrpSpPr>
          <p:grpSpPr>
            <a:xfrm>
              <a:off x="10333800" y="2741400"/>
              <a:ext cx="2483640" cy="1979640"/>
              <a:chOff x="10333800" y="2741400"/>
              <a:chExt cx="2483640" cy="1979640"/>
            </a:xfrm>
          </p:grpSpPr>
          <p:pic>
            <p:nvPicPr>
              <p:cNvPr id="328" name="Imagen 23"/>
              <p:cNvPicPr/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10483920" y="2741400"/>
                <a:ext cx="2333520" cy="1979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29" name="CuadroTexto 26"/>
              <p:cNvSpPr/>
              <p:nvPr/>
            </p:nvSpPr>
            <p:spPr>
              <a:xfrm rot="16200000">
                <a:off x="10013040" y="3640680"/>
                <a:ext cx="883440" cy="2422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1000" b="1" strike="noStrike" spc="-1">
                    <a:solidFill>
                      <a:schemeClr val="dk1"/>
                    </a:solidFill>
                    <a:latin typeface="Arial"/>
                  </a:rPr>
                  <a:t>TEAC/g MM</a:t>
                </a:r>
                <a:endParaRPr lang="es-ES" sz="10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337" name="Grupo 27"/>
          <p:cNvGrpSpPr/>
          <p:nvPr/>
        </p:nvGrpSpPr>
        <p:grpSpPr>
          <a:xfrm>
            <a:off x="97200" y="4815360"/>
            <a:ext cx="1581840" cy="2017440"/>
            <a:chOff x="97200" y="4815360"/>
            <a:chExt cx="1581840" cy="2017440"/>
          </a:xfrm>
        </p:grpSpPr>
        <p:pic>
          <p:nvPicPr>
            <p:cNvPr id="338" name="Imagen 28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97200" y="5241960"/>
              <a:ext cx="1278000" cy="7066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39" name="Imagen 29"/>
            <p:cNvPicPr/>
            <p:nvPr/>
          </p:nvPicPr>
          <p:blipFill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29480" y="6009480"/>
              <a:ext cx="1125360" cy="776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40" name="Imagen 30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661680" y="5723640"/>
              <a:ext cx="956520" cy="11091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41" name="Imagen 31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14360" y="4815360"/>
              <a:ext cx="423720" cy="7444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42" name="Signo más 32"/>
            <p:cNvSpPr/>
            <p:nvPr/>
          </p:nvSpPr>
          <p:spPr>
            <a:xfrm>
              <a:off x="403200" y="6104880"/>
              <a:ext cx="253080" cy="292320"/>
            </a:xfrm>
            <a:prstGeom prst="mathPlus">
              <a:avLst>
                <a:gd name="adj1" fmla="val 23520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rgbClr val="C0504D">
                  <a:lumMod val="50000"/>
                </a:srgbClr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14760" rIns="90000" bIns="1476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pic>
          <p:nvPicPr>
            <p:cNvPr id="343" name="Imagen 3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2458800">
              <a:off x="899280" y="5165280"/>
              <a:ext cx="584280" cy="81468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345" name="Imagen 49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012785" y="1342301"/>
            <a:ext cx="1113055" cy="1020526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91B015AB-C457-23D7-EEA2-DEE3655EB640}"/>
              </a:ext>
            </a:extLst>
          </p:cNvPr>
          <p:cNvGrpSpPr/>
          <p:nvPr/>
        </p:nvGrpSpPr>
        <p:grpSpPr>
          <a:xfrm>
            <a:off x="7999381" y="7798840"/>
            <a:ext cx="4552200" cy="1981957"/>
            <a:chOff x="7999381" y="7727400"/>
            <a:chExt cx="4552200" cy="1981957"/>
          </a:xfrm>
        </p:grpSpPr>
        <p:sp>
          <p:nvSpPr>
            <p:cNvPr id="348" name="Es igual a 53"/>
            <p:cNvSpPr/>
            <p:nvPr/>
          </p:nvSpPr>
          <p:spPr>
            <a:xfrm>
              <a:off x="9682381" y="7727400"/>
              <a:ext cx="565200" cy="65376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6325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1281CA1F-383A-AD90-E0DD-2DF74FBFEB57}"/>
                </a:ext>
              </a:extLst>
            </p:cNvPr>
            <p:cNvGrpSpPr/>
            <p:nvPr/>
          </p:nvGrpSpPr>
          <p:grpSpPr>
            <a:xfrm>
              <a:off x="7999381" y="7859317"/>
              <a:ext cx="4552200" cy="1850040"/>
              <a:chOff x="8026200" y="7891560"/>
              <a:chExt cx="4552200" cy="1850040"/>
            </a:xfrm>
          </p:grpSpPr>
          <p:sp>
            <p:nvSpPr>
              <p:cNvPr id="307" name="CuadroTexto 66"/>
              <p:cNvSpPr/>
              <p:nvPr/>
            </p:nvSpPr>
            <p:spPr>
              <a:xfrm>
                <a:off x="8026200" y="9164520"/>
                <a:ext cx="4552200" cy="57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just" defTabSz="914400">
                  <a:lnSpc>
                    <a:spcPct val="100000"/>
                  </a:lnSpc>
                </a:pPr>
                <a:r>
                  <a:rPr lang="es-ES" sz="1600" b="1" strike="noStrike" spc="-1">
                    <a:solidFill>
                      <a:srgbClr val="492303"/>
                    </a:solidFill>
                    <a:latin typeface="Arial"/>
                  </a:rPr>
                  <a:t>No se pierde el contenido en polifenoles ni la actividad antioxidante con la fermentación</a:t>
                </a:r>
                <a:endParaRPr lang="es-ES" sz="16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47" name="CuadroTexto 52"/>
              <p:cNvSpPr/>
              <p:nvPr/>
            </p:nvSpPr>
            <p:spPr>
              <a:xfrm>
                <a:off x="8103240" y="7891560"/>
                <a:ext cx="160164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s-ES" sz="1400" b="1" strike="noStrike" spc="-1">
                    <a:solidFill>
                      <a:srgbClr val="492303"/>
                    </a:solidFill>
                    <a:latin typeface="Arial"/>
                  </a:rPr>
                  <a:t>MM100:  R0</a:t>
                </a:r>
                <a:endParaRPr lang="es-ES" sz="14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49" name="CuadroTexto 54"/>
              <p:cNvSpPr/>
              <p:nvPr/>
            </p:nvSpPr>
            <p:spPr>
              <a:xfrm>
                <a:off x="8213760" y="8579160"/>
                <a:ext cx="148716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s-ES" sz="1400" b="1" strike="noStrike" spc="-1">
                    <a:solidFill>
                      <a:srgbClr val="492303"/>
                    </a:solidFill>
                    <a:latin typeface="Arial"/>
                  </a:rPr>
                  <a:t>MM50:     R0</a:t>
                </a:r>
                <a:endParaRPr lang="es-ES" sz="14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50" name="CuadroTexto 55"/>
              <p:cNvSpPr/>
              <p:nvPr/>
            </p:nvSpPr>
            <p:spPr>
              <a:xfrm>
                <a:off x="10164600" y="7920000"/>
                <a:ext cx="65304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s-ES" sz="1400" b="1" strike="noStrike" spc="-1">
                    <a:solidFill>
                      <a:srgbClr val="492303"/>
                    </a:solidFill>
                    <a:latin typeface="Arial"/>
                  </a:rPr>
                  <a:t> R6</a:t>
                </a:r>
                <a:endParaRPr lang="es-ES" sz="14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51" name="CuadroTexto 56"/>
              <p:cNvSpPr/>
              <p:nvPr/>
            </p:nvSpPr>
            <p:spPr>
              <a:xfrm>
                <a:off x="10182960" y="8580600"/>
                <a:ext cx="653040" cy="303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s-ES" sz="1400" b="1" strike="noStrike" spc="-1">
                    <a:solidFill>
                      <a:srgbClr val="492303"/>
                    </a:solidFill>
                    <a:latin typeface="Arial"/>
                  </a:rPr>
                  <a:t> R6</a:t>
                </a:r>
                <a:endParaRPr lang="es-ES" sz="14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52" name="Es igual a 57"/>
              <p:cNvSpPr/>
              <p:nvPr/>
            </p:nvSpPr>
            <p:spPr>
              <a:xfrm>
                <a:off x="9709200" y="8407440"/>
                <a:ext cx="565200" cy="653760"/>
              </a:xfrm>
              <a:prstGeom prst="mathEqual">
                <a:avLst>
                  <a:gd name="adj1" fmla="val 23520"/>
                  <a:gd name="adj2" fmla="val 11760"/>
                </a:avLst>
              </a:prstGeom>
              <a:solidFill>
                <a:srgbClr val="CC9900"/>
              </a:solidFill>
              <a:ln>
                <a:solidFill>
                  <a:srgbClr val="632523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dk1"/>
                  </a:solidFill>
                  <a:latin typeface="Calibri"/>
                </a:endParaRPr>
              </a:p>
            </p:txBody>
          </p:sp>
          <p:pic>
            <p:nvPicPr>
              <p:cNvPr id="353" name="Imagen 58"/>
              <p:cNvPicPr/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054520" y="8177040"/>
                <a:ext cx="653040" cy="62280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9704146-6011-A494-5B21-16755BE2A854}"/>
              </a:ext>
            </a:extLst>
          </p:cNvPr>
          <p:cNvGrpSpPr/>
          <p:nvPr/>
        </p:nvGrpSpPr>
        <p:grpSpPr>
          <a:xfrm>
            <a:off x="13237560" y="7789680"/>
            <a:ext cx="4876920" cy="2213280"/>
            <a:chOff x="13237560" y="7789680"/>
            <a:chExt cx="4876920" cy="2213280"/>
          </a:xfrm>
        </p:grpSpPr>
        <p:grpSp>
          <p:nvGrpSpPr>
            <p:cNvPr id="290" name="Grupo 92"/>
            <p:cNvGrpSpPr/>
            <p:nvPr/>
          </p:nvGrpSpPr>
          <p:grpSpPr>
            <a:xfrm>
              <a:off x="13834080" y="7789680"/>
              <a:ext cx="3395880" cy="1012320"/>
              <a:chOff x="13834080" y="7789680"/>
              <a:chExt cx="3395880" cy="1012320"/>
            </a:xfrm>
          </p:grpSpPr>
          <p:grpSp>
            <p:nvGrpSpPr>
              <p:cNvPr id="291" name="Grupo 94"/>
              <p:cNvGrpSpPr/>
              <p:nvPr/>
            </p:nvGrpSpPr>
            <p:grpSpPr>
              <a:xfrm>
                <a:off x="15767280" y="8103600"/>
                <a:ext cx="717840" cy="698400"/>
                <a:chOff x="15767280" y="8103600"/>
                <a:chExt cx="717840" cy="698400"/>
              </a:xfrm>
            </p:grpSpPr>
            <p:sp>
              <p:nvSpPr>
                <p:cNvPr id="292" name="Forma libre: forma 114"/>
                <p:cNvSpPr/>
                <p:nvPr/>
              </p:nvSpPr>
              <p:spPr>
                <a:xfrm>
                  <a:off x="15767280" y="8103600"/>
                  <a:ext cx="717120" cy="698400"/>
                </a:xfrm>
                <a:custGeom>
                  <a:avLst/>
                  <a:gdLst>
                    <a:gd name="textAreaLeft" fmla="*/ 0 w 717120"/>
                    <a:gd name="textAreaRight" fmla="*/ 717480 w 717120"/>
                    <a:gd name="textAreaTop" fmla="*/ 0 h 698400"/>
                    <a:gd name="textAreaBottom" fmla="*/ 698760 h 698400"/>
                  </a:gdLst>
                  <a:ahLst/>
                  <a:cxnLst/>
                  <a:rect l="textAreaLeft" t="textAreaTop" r="textAreaRight" b="textAreaBottom"/>
                  <a:pathLst>
                    <a:path w="197495" h="200357">
                      <a:moveTo>
                        <a:pt x="17174" y="0"/>
                      </a:moveTo>
                      <a:lnTo>
                        <a:pt x="0" y="0"/>
                      </a:lnTo>
                      <a:lnTo>
                        <a:pt x="0" y="200358"/>
                      </a:lnTo>
                      <a:lnTo>
                        <a:pt x="197495" y="200358"/>
                      </a:lnTo>
                      <a:lnTo>
                        <a:pt x="197495" y="183184"/>
                      </a:lnTo>
                      <a:lnTo>
                        <a:pt x="17174" y="183184"/>
                      </a:lnTo>
                      <a:lnTo>
                        <a:pt x="1717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78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  <p:sp>
              <p:nvSpPr>
                <p:cNvPr id="293" name="Forma libre: forma 115"/>
                <p:cNvSpPr/>
                <p:nvPr/>
              </p:nvSpPr>
              <p:spPr>
                <a:xfrm rot="10800000">
                  <a:off x="16329600" y="8113320"/>
                  <a:ext cx="155520" cy="578520"/>
                </a:xfrm>
                <a:custGeom>
                  <a:avLst/>
                  <a:gdLst>
                    <a:gd name="textAreaLeft" fmla="*/ 0 w 155520"/>
                    <a:gd name="textAreaRight" fmla="*/ 155880 w 155520"/>
                    <a:gd name="textAreaTop" fmla="*/ 0 h 578520"/>
                    <a:gd name="textAreaBottom" fmla="*/ 578880 h 578520"/>
                  </a:gdLst>
                  <a:ahLst/>
                  <a:cxnLst/>
                  <a:rect l="textAreaLeft" t="textAreaTop" r="textAreaRight" b="textAreaBottom"/>
                  <a:pathLst>
                    <a:path w="42933" h="166010">
                      <a:moveTo>
                        <a:pt x="0" y="0"/>
                      </a:moveTo>
                      <a:lnTo>
                        <a:pt x="42934" y="0"/>
                      </a:lnTo>
                      <a:lnTo>
                        <a:pt x="42934" y="166011"/>
                      </a:lnTo>
                      <a:lnTo>
                        <a:pt x="0" y="166011"/>
                      </a:lnTo>
                      <a:close/>
                    </a:path>
                  </a:pathLst>
                </a:custGeom>
                <a:solidFill>
                  <a:srgbClr val="CC9900"/>
                </a:solidFill>
                <a:ln w="2778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  <p:sp>
              <p:nvSpPr>
                <p:cNvPr id="294" name="Forma libre: forma 116"/>
                <p:cNvSpPr/>
                <p:nvPr/>
              </p:nvSpPr>
              <p:spPr>
                <a:xfrm rot="10800000">
                  <a:off x="16111080" y="8313120"/>
                  <a:ext cx="155520" cy="378720"/>
                </a:xfrm>
                <a:custGeom>
                  <a:avLst/>
                  <a:gdLst>
                    <a:gd name="textAreaLeft" fmla="*/ 0 w 155520"/>
                    <a:gd name="textAreaRight" fmla="*/ 155880 w 155520"/>
                    <a:gd name="textAreaTop" fmla="*/ 0 h 378720"/>
                    <a:gd name="textAreaBottom" fmla="*/ 379080 h 378720"/>
                  </a:gdLst>
                  <a:ahLst/>
                  <a:cxnLst/>
                  <a:rect l="textAreaLeft" t="textAreaTop" r="textAreaRight" b="textAreaBottom"/>
                  <a:pathLst>
                    <a:path w="42933" h="108765">
                      <a:moveTo>
                        <a:pt x="0" y="0"/>
                      </a:moveTo>
                      <a:lnTo>
                        <a:pt x="42934" y="0"/>
                      </a:lnTo>
                      <a:lnTo>
                        <a:pt x="42934" y="108766"/>
                      </a:lnTo>
                      <a:lnTo>
                        <a:pt x="0" y="108766"/>
                      </a:lnTo>
                      <a:close/>
                    </a:path>
                  </a:pathLst>
                </a:custGeom>
                <a:solidFill>
                  <a:srgbClr val="CC9900"/>
                </a:solidFill>
                <a:ln w="2778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  <p:sp>
              <p:nvSpPr>
                <p:cNvPr id="295" name="Forma libre: forma 117"/>
                <p:cNvSpPr/>
                <p:nvPr/>
              </p:nvSpPr>
              <p:spPr>
                <a:xfrm rot="10800000">
                  <a:off x="15892560" y="8492760"/>
                  <a:ext cx="155520" cy="199080"/>
                </a:xfrm>
                <a:custGeom>
                  <a:avLst/>
                  <a:gdLst>
                    <a:gd name="textAreaLeft" fmla="*/ 0 w 155520"/>
                    <a:gd name="textAreaRight" fmla="*/ 155880 w 155520"/>
                    <a:gd name="textAreaTop" fmla="*/ 0 h 199080"/>
                    <a:gd name="textAreaBottom" fmla="*/ 199440 h 199080"/>
                  </a:gdLst>
                  <a:ahLst/>
                  <a:cxnLst/>
                  <a:rect l="textAreaLeft" t="textAreaTop" r="textAreaRight" b="textAreaBottom"/>
                  <a:pathLst>
                    <a:path w="42933" h="57245">
                      <a:moveTo>
                        <a:pt x="0" y="0"/>
                      </a:moveTo>
                      <a:lnTo>
                        <a:pt x="42934" y="0"/>
                      </a:lnTo>
                      <a:lnTo>
                        <a:pt x="42934" y="57245"/>
                      </a:lnTo>
                      <a:lnTo>
                        <a:pt x="0" y="57245"/>
                      </a:lnTo>
                      <a:close/>
                    </a:path>
                  </a:pathLst>
                </a:custGeom>
                <a:solidFill>
                  <a:srgbClr val="CC9900"/>
                </a:solidFill>
                <a:ln w="2778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  <p:sp>
              <p:nvSpPr>
                <p:cNvPr id="296" name="Forma libre: forma 118"/>
                <p:cNvSpPr/>
                <p:nvPr/>
              </p:nvSpPr>
              <p:spPr>
                <a:xfrm>
                  <a:off x="15887880" y="8112960"/>
                  <a:ext cx="336600" cy="322920"/>
                </a:xfrm>
                <a:custGeom>
                  <a:avLst/>
                  <a:gdLst>
                    <a:gd name="textAreaLeft" fmla="*/ 0 w 336600"/>
                    <a:gd name="textAreaRight" fmla="*/ 336960 w 336600"/>
                    <a:gd name="textAreaTop" fmla="*/ 0 h 322920"/>
                    <a:gd name="textAreaBottom" fmla="*/ 323280 h 322920"/>
                  </a:gdLst>
                  <a:ahLst/>
                  <a:cxnLst/>
                  <a:rect l="textAreaLeft" t="textAreaTop" r="textAreaRight" b="textAreaBottom"/>
                  <a:pathLst>
                    <a:path w="92765" h="92765">
                      <a:moveTo>
                        <a:pt x="92766" y="39327"/>
                      </a:moveTo>
                      <a:lnTo>
                        <a:pt x="92766" y="0"/>
                      </a:lnTo>
                      <a:lnTo>
                        <a:pt x="53438" y="0"/>
                      </a:lnTo>
                      <a:lnTo>
                        <a:pt x="69066" y="15628"/>
                      </a:lnTo>
                      <a:lnTo>
                        <a:pt x="0" y="84694"/>
                      </a:lnTo>
                      <a:lnTo>
                        <a:pt x="8072" y="92766"/>
                      </a:lnTo>
                      <a:lnTo>
                        <a:pt x="77138" y="23728"/>
                      </a:lnTo>
                      <a:lnTo>
                        <a:pt x="92766" y="39327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2778">
                  <a:solidFill>
                    <a:srgbClr val="F79646">
                      <a:lumMod val="50000"/>
                    </a:srgbClr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97" name="Grupo 95"/>
              <p:cNvGrpSpPr/>
              <p:nvPr/>
            </p:nvGrpSpPr>
            <p:grpSpPr>
              <a:xfrm>
                <a:off x="13834080" y="7789680"/>
                <a:ext cx="3395880" cy="273960"/>
                <a:chOff x="13834080" y="7789680"/>
                <a:chExt cx="3395880" cy="273960"/>
              </a:xfrm>
            </p:grpSpPr>
            <p:sp>
              <p:nvSpPr>
                <p:cNvPr id="298" name="CuadroTexto 102"/>
                <p:cNvSpPr/>
                <p:nvPr/>
              </p:nvSpPr>
              <p:spPr>
                <a:xfrm>
                  <a:off x="13834080" y="7791120"/>
                  <a:ext cx="2010600" cy="2725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sp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r>
                    <a:rPr lang="es-ES" sz="1200" b="1" strike="noStrike" spc="-1">
                      <a:solidFill>
                        <a:srgbClr val="492303"/>
                      </a:solidFill>
                      <a:latin typeface="Arial"/>
                    </a:rPr>
                    <a:t>Furanos</a:t>
                  </a:r>
                  <a:endParaRPr lang="es-ES" sz="1200" b="0" strike="noStrike" spc="-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99" name="CuadroTexto 103"/>
                <p:cNvSpPr/>
                <p:nvPr/>
              </p:nvSpPr>
              <p:spPr>
                <a:xfrm>
                  <a:off x="15219360" y="7789680"/>
                  <a:ext cx="2010600" cy="2725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sp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r>
                    <a:rPr lang="es-ES" sz="1200" b="1" strike="noStrike" spc="-1">
                      <a:solidFill>
                        <a:srgbClr val="492303"/>
                      </a:solidFill>
                      <a:latin typeface="Arial"/>
                    </a:rPr>
                    <a:t>Esteres y Alcoholes</a:t>
                  </a:r>
                  <a:endParaRPr lang="es-ES" sz="1200" b="0" strike="noStrike" spc="-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00" name="Grupo 96"/>
              <p:cNvGrpSpPr/>
              <p:nvPr/>
            </p:nvGrpSpPr>
            <p:grpSpPr>
              <a:xfrm>
                <a:off x="14558760" y="8103600"/>
                <a:ext cx="717120" cy="698400"/>
                <a:chOff x="14558760" y="8103600"/>
                <a:chExt cx="717120" cy="698400"/>
              </a:xfrm>
            </p:grpSpPr>
            <p:sp>
              <p:nvSpPr>
                <p:cNvPr id="301" name="Forma libre: forma 97"/>
                <p:cNvSpPr/>
                <p:nvPr/>
              </p:nvSpPr>
              <p:spPr>
                <a:xfrm>
                  <a:off x="14558760" y="8103600"/>
                  <a:ext cx="717120" cy="698400"/>
                </a:xfrm>
                <a:custGeom>
                  <a:avLst/>
                  <a:gdLst>
                    <a:gd name="textAreaLeft" fmla="*/ 0 w 717120"/>
                    <a:gd name="textAreaRight" fmla="*/ 717480 w 717120"/>
                    <a:gd name="textAreaTop" fmla="*/ 0 h 698400"/>
                    <a:gd name="textAreaBottom" fmla="*/ 698760 h 698400"/>
                  </a:gdLst>
                  <a:ahLst/>
                  <a:cxnLst/>
                  <a:rect l="textAreaLeft" t="textAreaTop" r="textAreaRight" b="textAreaBottom"/>
                  <a:pathLst>
                    <a:path w="219974" h="223162">
                      <a:moveTo>
                        <a:pt x="19128" y="0"/>
                      </a:moveTo>
                      <a:lnTo>
                        <a:pt x="0" y="0"/>
                      </a:lnTo>
                      <a:lnTo>
                        <a:pt x="0" y="223163"/>
                      </a:lnTo>
                      <a:lnTo>
                        <a:pt x="219975" y="223163"/>
                      </a:lnTo>
                      <a:lnTo>
                        <a:pt x="219975" y="204035"/>
                      </a:lnTo>
                      <a:lnTo>
                        <a:pt x="19128" y="204035"/>
                      </a:lnTo>
                      <a:lnTo>
                        <a:pt x="191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  <p:sp>
              <p:nvSpPr>
                <p:cNvPr id="302" name="Forma libre: forma 98"/>
                <p:cNvSpPr/>
                <p:nvPr/>
              </p:nvSpPr>
              <p:spPr>
                <a:xfrm>
                  <a:off x="14683680" y="8112960"/>
                  <a:ext cx="155520" cy="578520"/>
                </a:xfrm>
                <a:custGeom>
                  <a:avLst/>
                  <a:gdLst>
                    <a:gd name="textAreaLeft" fmla="*/ 0 w 155520"/>
                    <a:gd name="textAreaRight" fmla="*/ 155880 w 155520"/>
                    <a:gd name="textAreaTop" fmla="*/ 0 h 578520"/>
                    <a:gd name="textAreaBottom" fmla="*/ 578880 h 578520"/>
                  </a:gdLst>
                  <a:ahLst/>
                  <a:cxnLst/>
                  <a:rect l="textAreaLeft" t="textAreaTop" r="textAreaRight" b="textAreaBottom"/>
                  <a:pathLst>
                    <a:path w="47820" h="184906">
                      <a:moveTo>
                        <a:pt x="0" y="0"/>
                      </a:moveTo>
                      <a:lnTo>
                        <a:pt x="47821" y="0"/>
                      </a:lnTo>
                      <a:lnTo>
                        <a:pt x="47821" y="184906"/>
                      </a:lnTo>
                      <a:lnTo>
                        <a:pt x="0" y="184906"/>
                      </a:ln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3175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  <p:sp>
              <p:nvSpPr>
                <p:cNvPr id="303" name="Forma libre: forma 99"/>
                <p:cNvSpPr/>
                <p:nvPr/>
              </p:nvSpPr>
              <p:spPr>
                <a:xfrm>
                  <a:off x="14901840" y="8312760"/>
                  <a:ext cx="155520" cy="378720"/>
                </a:xfrm>
                <a:custGeom>
                  <a:avLst/>
                  <a:gdLst>
                    <a:gd name="textAreaLeft" fmla="*/ 0 w 155520"/>
                    <a:gd name="textAreaRight" fmla="*/ 155880 w 155520"/>
                    <a:gd name="textAreaTop" fmla="*/ 0 h 378720"/>
                    <a:gd name="textAreaBottom" fmla="*/ 379080 h 378720"/>
                  </a:gdLst>
                  <a:ahLst/>
                  <a:cxnLst/>
                  <a:rect l="textAreaLeft" t="textAreaTop" r="textAreaRight" b="textAreaBottom"/>
                  <a:pathLst>
                    <a:path w="47820" h="121145">
                      <a:moveTo>
                        <a:pt x="0" y="0"/>
                      </a:moveTo>
                      <a:lnTo>
                        <a:pt x="47821" y="0"/>
                      </a:lnTo>
                      <a:lnTo>
                        <a:pt x="47821" y="121146"/>
                      </a:lnTo>
                      <a:lnTo>
                        <a:pt x="0" y="121146"/>
                      </a:ln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3175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  <p:sp>
              <p:nvSpPr>
                <p:cNvPr id="304" name="Forma libre: forma 100"/>
                <p:cNvSpPr/>
                <p:nvPr/>
              </p:nvSpPr>
              <p:spPr>
                <a:xfrm>
                  <a:off x="15120360" y="8492400"/>
                  <a:ext cx="155520" cy="199080"/>
                </a:xfrm>
                <a:custGeom>
                  <a:avLst/>
                  <a:gdLst>
                    <a:gd name="textAreaLeft" fmla="*/ 0 w 155520"/>
                    <a:gd name="textAreaRight" fmla="*/ 155880 w 155520"/>
                    <a:gd name="textAreaTop" fmla="*/ 0 h 199080"/>
                    <a:gd name="textAreaBottom" fmla="*/ 199440 h 199080"/>
                  </a:gdLst>
                  <a:ahLst/>
                  <a:cxnLst/>
                  <a:rect l="textAreaLeft" t="textAreaTop" r="textAreaRight" b="textAreaBottom"/>
                  <a:pathLst>
                    <a:path w="47820" h="63760">
                      <a:moveTo>
                        <a:pt x="0" y="0"/>
                      </a:moveTo>
                      <a:lnTo>
                        <a:pt x="47821" y="0"/>
                      </a:lnTo>
                      <a:lnTo>
                        <a:pt x="47821" y="63761"/>
                      </a:lnTo>
                      <a:lnTo>
                        <a:pt x="0" y="63761"/>
                      </a:ln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3175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  <p:sp>
              <p:nvSpPr>
                <p:cNvPr id="305" name="Forma libre: forma 101"/>
                <p:cNvSpPr/>
                <p:nvPr/>
              </p:nvSpPr>
              <p:spPr>
                <a:xfrm>
                  <a:off x="14939280" y="8112960"/>
                  <a:ext cx="336600" cy="322920"/>
                </a:xfrm>
                <a:custGeom>
                  <a:avLst/>
                  <a:gdLst>
                    <a:gd name="textAreaLeft" fmla="*/ 0 w 336600"/>
                    <a:gd name="textAreaRight" fmla="*/ 336960 w 336600"/>
                    <a:gd name="textAreaTop" fmla="*/ 0 h 322920"/>
                    <a:gd name="textAreaBottom" fmla="*/ 323280 h 322920"/>
                  </a:gdLst>
                  <a:ahLst/>
                  <a:cxnLst/>
                  <a:rect l="textAreaLeft" t="textAreaTop" r="textAreaRight" b="textAreaBottom"/>
                  <a:pathLst>
                    <a:path w="103324" h="103324">
                      <a:moveTo>
                        <a:pt x="85918" y="76927"/>
                      </a:moveTo>
                      <a:lnTo>
                        <a:pt x="8990" y="0"/>
                      </a:lnTo>
                      <a:lnTo>
                        <a:pt x="0" y="8990"/>
                      </a:lnTo>
                      <a:lnTo>
                        <a:pt x="76927" y="85918"/>
                      </a:lnTo>
                      <a:lnTo>
                        <a:pt x="59521" y="103324"/>
                      </a:lnTo>
                      <a:lnTo>
                        <a:pt x="103324" y="103324"/>
                      </a:lnTo>
                      <a:lnTo>
                        <a:pt x="103324" y="59521"/>
                      </a:lnTo>
                      <a:lnTo>
                        <a:pt x="85918" y="76927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3175">
                  <a:solidFill>
                    <a:srgbClr val="F79646">
                      <a:lumMod val="50000"/>
                    </a:srgbClr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308" name="CuadroTexto 66"/>
            <p:cNvSpPr/>
            <p:nvPr/>
          </p:nvSpPr>
          <p:spPr>
            <a:xfrm>
              <a:off x="13237560" y="9182160"/>
              <a:ext cx="4876920" cy="820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just" defTabSz="914400">
                <a:lnSpc>
                  <a:spcPct val="100000"/>
                </a:lnSpc>
              </a:pPr>
              <a:r>
                <a:rPr lang="es-ES" sz="1600" b="1" strike="noStrike" spc="-1">
                  <a:solidFill>
                    <a:srgbClr val="492303"/>
                  </a:solidFill>
                  <a:latin typeface="Arial"/>
                </a:rPr>
                <a:t>Aumentan VOCs típicos de la fermentación y disminuyen compuestos no deseados, como los furanos </a:t>
              </a:r>
              <a:endParaRPr lang="es-ES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354" name="Imagen 59"/>
            <p:cNvPicPr/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65000" y="8177040"/>
              <a:ext cx="653040" cy="6228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2" name="Freeform 12">
            <a:extLst>
              <a:ext uri="{FF2B5EF4-FFF2-40B4-BE49-F238E27FC236}">
                <a16:creationId xmlns:a16="http://schemas.microsoft.com/office/drawing/2014/main" id="{C01541B8-679D-F638-0ED5-D5948343B8A3}"/>
              </a:ext>
            </a:extLst>
          </p:cNvPr>
          <p:cNvSpPr/>
          <p:nvPr/>
        </p:nvSpPr>
        <p:spPr>
          <a:xfrm>
            <a:off x="16448352" y="147060"/>
            <a:ext cx="1222920" cy="1372320"/>
          </a:xfrm>
          <a:custGeom>
            <a:avLst/>
            <a:gdLst>
              <a:gd name="textAreaLeft" fmla="*/ 0 w 1222920"/>
              <a:gd name="textAreaRight" fmla="*/ 1223280 w 1222920"/>
              <a:gd name="textAreaTop" fmla="*/ 0 h 1372320"/>
              <a:gd name="textAreaBottom" fmla="*/ 1372680 h 1372320"/>
            </a:gdLst>
            <a:ahLst/>
            <a:cxnLst/>
            <a:rect l="textAreaLeft" t="textAreaTop" r="textAreaRight" b="textAreaBottom"/>
            <a:pathLst>
              <a:path w="4817470" h="6833290">
                <a:moveTo>
                  <a:pt x="0" y="0"/>
                </a:moveTo>
                <a:lnTo>
                  <a:pt x="4817469" y="0"/>
                </a:lnTo>
                <a:lnTo>
                  <a:pt x="4817469" y="6833290"/>
                </a:lnTo>
                <a:lnTo>
                  <a:pt x="0" y="68332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rgbClr val="492303"/>
              </a:solidFill>
              <a:latin typeface="Calibri"/>
            </a:endParaRPr>
          </a:p>
        </p:txBody>
      </p:sp>
      <p:pic>
        <p:nvPicPr>
          <p:cNvPr id="346" name="Imagen 51"/>
          <p:cNvPicPr/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61040" y="1237432"/>
            <a:ext cx="1461060" cy="1330805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DDDA8685-5008-3FBE-3368-96D0A20E7E08}"/>
              </a:ext>
            </a:extLst>
          </p:cNvPr>
          <p:cNvGrpSpPr/>
          <p:nvPr/>
        </p:nvGrpSpPr>
        <p:grpSpPr>
          <a:xfrm>
            <a:off x="1474200" y="2550600"/>
            <a:ext cx="5950080" cy="4852800"/>
            <a:chOff x="1474200" y="2550600"/>
            <a:chExt cx="5950080" cy="4852800"/>
          </a:xfrm>
        </p:grpSpPr>
        <p:sp>
          <p:nvSpPr>
            <p:cNvPr id="274" name="Rectángulo: esquinas redondeadas 1"/>
            <p:cNvSpPr/>
            <p:nvPr/>
          </p:nvSpPr>
          <p:spPr>
            <a:xfrm>
              <a:off x="1474200" y="2550600"/>
              <a:ext cx="5950080" cy="4852800"/>
            </a:xfrm>
            <a:prstGeom prst="roundRect">
              <a:avLst>
                <a:gd name="adj" fmla="val 16667"/>
              </a:avLst>
            </a:prstGeom>
            <a:solidFill>
              <a:srgbClr val="FFCC66">
                <a:alpha val="10000"/>
              </a:srgbClr>
            </a:solidFill>
            <a:ln>
              <a:solidFill>
                <a:srgbClr val="492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309" name="CuadroTexto 66"/>
            <p:cNvSpPr/>
            <p:nvPr/>
          </p:nvSpPr>
          <p:spPr>
            <a:xfrm>
              <a:off x="2590200" y="2643480"/>
              <a:ext cx="309636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1400" b="1" strike="noStrike" spc="-1">
                  <a:solidFill>
                    <a:srgbClr val="492303"/>
                  </a:solidFill>
                  <a:latin typeface="Arial"/>
                </a:rPr>
                <a:t>Contenido de Azúcares (mg/g MM)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30" name="CuadroTexto 66"/>
            <p:cNvSpPr/>
            <p:nvPr/>
          </p:nvSpPr>
          <p:spPr>
            <a:xfrm>
              <a:off x="2763360" y="5151600"/>
              <a:ext cx="309636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s-ES" sz="1400" b="1" strike="noStrike" spc="-1">
                  <a:solidFill>
                    <a:srgbClr val="492303"/>
                  </a:solidFill>
                  <a:latin typeface="Arial"/>
                </a:rPr>
                <a:t>Contenido de Azúcares (mg/g MM)</a:t>
              </a:r>
              <a:endParaRPr lang="es-ES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graphicFrame>
          <p:nvGraphicFramePr>
            <p:cNvPr id="7" name="Tabla 9">
              <a:extLst>
                <a:ext uri="{FF2B5EF4-FFF2-40B4-BE49-F238E27FC236}">
                  <a16:creationId xmlns:a16="http://schemas.microsoft.com/office/drawing/2014/main" id="{B95D6A8D-3EE3-B6EA-1943-76EFB46B18B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7442152"/>
                </p:ext>
              </p:extLst>
            </p:nvPr>
          </p:nvGraphicFramePr>
          <p:xfrm>
            <a:off x="1646468" y="3039835"/>
            <a:ext cx="5614120" cy="1409640"/>
          </p:xfrm>
          <a:graphic>
            <a:graphicData uri="http://schemas.openxmlformats.org/drawingml/2006/table">
              <a:tbl>
                <a:tblPr/>
                <a:tblGrid>
                  <a:gridCol w="112132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8676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82440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93600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84960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01520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</a:tblGrid>
                <a:tr h="0">
                  <a:tc>
                    <a:txBody>
                      <a:bodyPr/>
                      <a:lstStyle/>
                      <a:p>
                        <a:pPr defTabSz="914400">
                          <a:lnSpc>
                            <a:spcPct val="100000"/>
                          </a:lnSpc>
                        </a:pPr>
                        <a:r>
                          <a:rPr lang="ca-ES" sz="1400" b="1" strike="noStrike" spc="-1" dirty="0" err="1">
                            <a:solidFill>
                              <a:schemeClr val="lt1"/>
                            </a:solidFill>
                            <a:latin typeface="Calibri"/>
                          </a:rPr>
                          <a:t>Masa</a:t>
                        </a:r>
                        <a:r>
                          <a:rPr lang="ca-ES" sz="1400" b="1" strike="noStrike" spc="-1" dirty="0">
                            <a:solidFill>
                              <a:schemeClr val="lt1"/>
                            </a:solidFill>
                            <a:latin typeface="Calibri"/>
                          </a:rPr>
                          <a:t> </a:t>
                        </a:r>
                        <a:r>
                          <a:rPr lang="ca-ES" sz="1400" b="1" strike="noStrike" spc="-1" dirty="0" err="1">
                            <a:solidFill>
                              <a:schemeClr val="lt1"/>
                            </a:solidFill>
                            <a:latin typeface="Calibri"/>
                          </a:rPr>
                          <a:t>madre</a:t>
                        </a:r>
                        <a:endParaRPr lang="es-ES" sz="1400" b="0" strike="noStrike" spc="-1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2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1" strike="noStrike" spc="-1" dirty="0">
                            <a:solidFill>
                              <a:schemeClr val="lt1"/>
                            </a:solidFill>
                            <a:latin typeface="Calibri"/>
                          </a:rPr>
                          <a:t>Glucosa</a:t>
                        </a:r>
                        <a:endParaRPr lang="es-ES" sz="1400" b="0" strike="noStrike" spc="-1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2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1" strike="noStrike" spc="-1" dirty="0">
                            <a:solidFill>
                              <a:schemeClr val="lt1"/>
                            </a:solidFill>
                            <a:latin typeface="Calibri"/>
                          </a:rPr>
                          <a:t>Fructosa</a:t>
                        </a:r>
                        <a:endParaRPr lang="es-ES" sz="1400" b="0" strike="noStrike" spc="-1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2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1" strike="noStrike" spc="-1" dirty="0">
                            <a:solidFill>
                              <a:schemeClr val="lt1"/>
                            </a:solidFill>
                            <a:latin typeface="Calibri"/>
                          </a:rPr>
                          <a:t>Sacarosa</a:t>
                        </a:r>
                        <a:endParaRPr lang="es-ES" sz="1400" b="0" strike="noStrike" spc="-1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2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1" strike="noStrike" spc="-1" dirty="0">
                            <a:solidFill>
                              <a:schemeClr val="lt1"/>
                            </a:solidFill>
                            <a:latin typeface="Calibri"/>
                          </a:rPr>
                          <a:t>Maltosa</a:t>
                        </a:r>
                        <a:endParaRPr lang="es-ES" sz="1400" b="0" strike="noStrike" spc="-1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2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es-ES" sz="1400" b="1" strike="noStrike" spc="-1" dirty="0" err="1">
                            <a:solidFill>
                              <a:srgbClr val="FFFFFF"/>
                            </a:solidFill>
                            <a:latin typeface="Calibri"/>
                          </a:rPr>
                          <a:t>Pinitol</a:t>
                        </a:r>
                        <a:endParaRPr lang="es-ES" sz="1400" b="1" strike="noStrike" spc="-1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2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6288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>
                            <a:solidFill>
                              <a:srgbClr val="492303"/>
                            </a:solidFill>
                            <a:latin typeface="Calibri"/>
                          </a:rPr>
                          <a:t>MM100 R0</a:t>
                        </a:r>
                        <a:endParaRPr lang="es-ES" sz="1400" b="0" strike="noStrike" spc="-1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10,8±1,3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14,9±2,3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100,8±7,7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 err="1">
                            <a:solidFill>
                              <a:srgbClr val="492303"/>
                            </a:solidFill>
                            <a:latin typeface="Calibri"/>
                          </a:rPr>
                          <a:t>n.d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+mn-lt"/>
                          </a:rPr>
                          <a:t>25,2±1,9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7908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MM100 R3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2,1±0,6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8,1±1,2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94,8±0,3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 err="1">
                            <a:solidFill>
                              <a:srgbClr val="492303"/>
                            </a:solidFill>
                            <a:latin typeface="Calibri"/>
                          </a:rPr>
                          <a:t>n.d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29,2</a:t>
                        </a: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+mn-lt"/>
                          </a:rPr>
                          <a:t>±</a:t>
                        </a: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2,3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6288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MM100 R6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5,0±1,3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9,8±2,3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84,3±1,5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 err="1">
                            <a:solidFill>
                              <a:srgbClr val="492303"/>
                            </a:solidFill>
                            <a:latin typeface="Calibri"/>
                          </a:rPr>
                          <a:t>n.d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+mn-lt"/>
                          </a:rPr>
                          <a:t>29,1±2,9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8" name="Tabla 10">
              <a:extLst>
                <a:ext uri="{FF2B5EF4-FFF2-40B4-BE49-F238E27FC236}">
                  <a16:creationId xmlns:a16="http://schemas.microsoft.com/office/drawing/2014/main" id="{E3BF9C7D-61CA-3733-9683-12C88D5A29F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38668472"/>
                </p:ext>
              </p:extLst>
            </p:nvPr>
          </p:nvGraphicFramePr>
          <p:xfrm>
            <a:off x="1647329" y="5490883"/>
            <a:ext cx="5615999" cy="1409640"/>
          </p:xfrm>
          <a:graphic>
            <a:graphicData uri="http://schemas.openxmlformats.org/drawingml/2006/table">
              <a:tbl>
                <a:tblPr/>
                <a:tblGrid>
                  <a:gridCol w="112165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86798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823254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880975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908754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013375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</a:tblGrid>
                <a:tr h="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1" strike="noStrike" spc="-1" dirty="0" err="1">
                            <a:solidFill>
                              <a:srgbClr val="492303"/>
                            </a:solidFill>
                            <a:latin typeface="Calibri"/>
                          </a:rPr>
                          <a:t>Masa</a:t>
                        </a:r>
                        <a:r>
                          <a:rPr lang="ca-ES" sz="1400" b="1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 </a:t>
                        </a:r>
                        <a:r>
                          <a:rPr lang="ca-ES" sz="1400" b="1" strike="noStrike" spc="-1" dirty="0" err="1">
                            <a:solidFill>
                              <a:srgbClr val="492303"/>
                            </a:solidFill>
                            <a:latin typeface="Calibri"/>
                          </a:rPr>
                          <a:t>madre</a:t>
                        </a:r>
                        <a:endParaRPr lang="es-ES" sz="1400" b="0" strike="noStrike" spc="-1" dirty="0">
                          <a:solidFill>
                            <a:srgbClr val="492303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7F764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1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Glucosa</a:t>
                        </a:r>
                        <a:endParaRPr lang="es-ES" sz="1400" b="0" strike="noStrike" spc="-1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7F764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1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Fructosa</a:t>
                        </a:r>
                        <a:endParaRPr lang="es-ES" sz="1400" b="0" strike="noStrike" spc="-1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7F764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1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Sacarosa</a:t>
                        </a:r>
                        <a:endParaRPr lang="es-ES" sz="1400" b="0" strike="noStrike" spc="-1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7F764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1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Maltosa</a:t>
                        </a:r>
                        <a:endParaRPr lang="es-ES" sz="1400" b="0" strike="noStrike" spc="-1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7F764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es-ES" sz="1400" b="1" strike="noStrike" spc="-1" dirty="0" err="1">
                            <a:solidFill>
                              <a:srgbClr val="492303"/>
                            </a:solidFill>
                            <a:latin typeface="Calibri"/>
                          </a:rPr>
                          <a:t>Pinitol</a:t>
                        </a:r>
                        <a:endParaRPr lang="es-ES" sz="1400" b="1" strike="noStrike" spc="-1" dirty="0">
                          <a:solidFill>
                            <a:srgbClr val="492303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3816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7F7649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6288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>
                            <a:solidFill>
                              <a:srgbClr val="492303"/>
                            </a:solidFill>
                            <a:latin typeface="Calibri"/>
                          </a:rPr>
                          <a:t>MM50 R0</a:t>
                        </a:r>
                        <a:endParaRPr lang="es-ES" sz="1400" b="0" strike="noStrike" spc="-1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5,0±0,9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7,3±0,8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45,3±3,6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1,04±0,4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12,6±0,9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3816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7908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>
                            <a:solidFill>
                              <a:srgbClr val="492303"/>
                            </a:solidFill>
                            <a:latin typeface="Calibri"/>
                          </a:rPr>
                          <a:t>MM50 R3</a:t>
                        </a:r>
                        <a:endParaRPr lang="es-ES" sz="1400" b="0" strike="noStrike" spc="-1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2,0±0,3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4,6±0,4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16,0±1,3 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0,16±0,06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13,8±0,8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>
                          <a:lumMod val="9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6288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MM50 R6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1,9±0,2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5,0±0,9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10,1±2,5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0,12±0,03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ca-ES" sz="1400" b="0" strike="noStrike" spc="-1" dirty="0">
                            <a:solidFill>
                              <a:srgbClr val="492303"/>
                            </a:solidFill>
                            <a:latin typeface="Calibri"/>
                          </a:rPr>
                          <a:t>14,3±0,5</a:t>
                        </a:r>
                        <a:endParaRPr lang="es-ES" sz="1400" b="0" strike="noStrike" spc="-1" dirty="0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>
                      <a:lnL w="12240">
                        <a:solidFill>
                          <a:srgbClr val="FFFFFF"/>
                        </a:solidFill>
                        <a:prstDash val="solid"/>
                      </a:lnL>
                      <a:lnR w="12240">
                        <a:solidFill>
                          <a:srgbClr val="FFFFFF"/>
                        </a:solidFill>
                        <a:prstDash val="solid"/>
                      </a:lnR>
                      <a:lnT w="12240">
                        <a:solidFill>
                          <a:srgbClr val="FFFFFF"/>
                        </a:solidFill>
                        <a:prstDash val="solid"/>
                      </a:lnT>
                      <a:lnB w="12240">
                        <a:solidFill>
                          <a:srgbClr val="FFFFFF"/>
                        </a:solidFill>
                        <a:prstDash val="solid"/>
                      </a:lnB>
                      <a:solidFill>
                        <a:schemeClr val="lt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</p:grpSp>
      <p:pic>
        <p:nvPicPr>
          <p:cNvPr id="3" name="Imagen 58">
            <a:extLst>
              <a:ext uri="{FF2B5EF4-FFF2-40B4-BE49-F238E27FC236}">
                <a16:creationId xmlns:a16="http://schemas.microsoft.com/office/drawing/2014/main" id="{5A27B4FD-92AA-CE1F-91C5-2D5F028C6565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0440" y="4643312"/>
            <a:ext cx="653040" cy="6228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7961858-4069-C620-D409-D9FABE9AC8A8}"/>
              </a:ext>
            </a:extLst>
          </p:cNvPr>
          <p:cNvGrpSpPr/>
          <p:nvPr/>
        </p:nvGrpSpPr>
        <p:grpSpPr>
          <a:xfrm>
            <a:off x="6244286" y="3027299"/>
            <a:ext cx="1099354" cy="3893174"/>
            <a:chOff x="6244286" y="3027299"/>
            <a:chExt cx="1099354" cy="3893174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7F5EE42-03CE-EF20-0F53-C5C28BB46D18}"/>
                </a:ext>
              </a:extLst>
            </p:cNvPr>
            <p:cNvSpPr/>
            <p:nvPr/>
          </p:nvSpPr>
          <p:spPr>
            <a:xfrm>
              <a:off x="6244286" y="3027299"/>
              <a:ext cx="1099354" cy="1434712"/>
            </a:xfrm>
            <a:prstGeom prst="roundRect">
              <a:avLst>
                <a:gd name="adj" fmla="val 3671"/>
              </a:avLst>
            </a:prstGeom>
            <a:solidFill>
              <a:srgbClr val="CABF9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169C84CD-0510-4BA5-4785-482BB449FFD2}"/>
                </a:ext>
              </a:extLst>
            </p:cNvPr>
            <p:cNvSpPr/>
            <p:nvPr/>
          </p:nvSpPr>
          <p:spPr>
            <a:xfrm>
              <a:off x="6258359" y="5485761"/>
              <a:ext cx="1053495" cy="1434712"/>
            </a:xfrm>
            <a:prstGeom prst="roundRect">
              <a:avLst>
                <a:gd name="adj" fmla="val 0"/>
              </a:avLst>
            </a:prstGeom>
            <a:solidFill>
              <a:srgbClr val="CABF9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5669D71-0FC2-ACE8-55CA-3ADBFE83DE0B}"/>
              </a:ext>
            </a:extLst>
          </p:cNvPr>
          <p:cNvGrpSpPr/>
          <p:nvPr/>
        </p:nvGrpSpPr>
        <p:grpSpPr>
          <a:xfrm>
            <a:off x="13228860" y="2530462"/>
            <a:ext cx="4822183" cy="4852800"/>
            <a:chOff x="13228860" y="2530462"/>
            <a:chExt cx="4822183" cy="4852800"/>
          </a:xfrm>
        </p:grpSpPr>
        <p:sp>
          <p:nvSpPr>
            <p:cNvPr id="344" name="Rectángulo: esquinas redondeadas 47"/>
            <p:cNvSpPr/>
            <p:nvPr/>
          </p:nvSpPr>
          <p:spPr>
            <a:xfrm>
              <a:off x="13228860" y="2530462"/>
              <a:ext cx="4822183" cy="4852800"/>
            </a:xfrm>
            <a:prstGeom prst="roundRect">
              <a:avLst>
                <a:gd name="adj" fmla="val 16667"/>
              </a:avLst>
            </a:prstGeom>
            <a:solidFill>
              <a:srgbClr val="FFCC66">
                <a:alpha val="10000"/>
              </a:srgbClr>
            </a:solidFill>
            <a:ln>
              <a:solidFill>
                <a:srgbClr val="49230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B5BE3F5-3730-0AD5-6907-D52CB6B027E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3428530" y="2635350"/>
              <a:ext cx="4608000" cy="234000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80025DC-4ADC-4782-0563-0C2AF4B1FFF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3428530" y="4968414"/>
              <a:ext cx="4608000" cy="234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924D1232-7F77-60E1-8120-3251E25E09F8}"/>
              </a:ext>
            </a:extLst>
          </p:cNvPr>
          <p:cNvSpPr/>
          <p:nvPr/>
        </p:nvSpPr>
        <p:spPr>
          <a:xfrm>
            <a:off x="2858843" y="4924475"/>
            <a:ext cx="1707531" cy="475879"/>
          </a:xfrm>
          <a:prstGeom prst="roundRect">
            <a:avLst/>
          </a:prstGeom>
          <a:solidFill>
            <a:srgbClr val="8C58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D7F63253-22BB-12AB-0A54-294FE75AE8E8}"/>
              </a:ext>
            </a:extLst>
          </p:cNvPr>
          <p:cNvSpPr/>
          <p:nvPr/>
        </p:nvSpPr>
        <p:spPr>
          <a:xfrm>
            <a:off x="3132111" y="2653616"/>
            <a:ext cx="1530251" cy="475879"/>
          </a:xfrm>
          <a:prstGeom prst="roundRect">
            <a:avLst/>
          </a:prstGeom>
          <a:solidFill>
            <a:srgbClr val="8C58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TextBox 3"/>
          <p:cNvSpPr/>
          <p:nvPr/>
        </p:nvSpPr>
        <p:spPr>
          <a:xfrm>
            <a:off x="396000" y="218880"/>
            <a:ext cx="3044160" cy="73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497" dirty="0" err="1">
                <a:solidFill>
                  <a:srgbClr val="492303"/>
                </a:solidFill>
                <a:latin typeface="Arial"/>
                <a:ea typeface="Klein Bold"/>
              </a:rPr>
              <a:t>Panificación</a:t>
            </a:r>
            <a:endParaRPr lang="es-ES" sz="4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A6F9B8C8-8346-2887-C9E3-94CF57564741}"/>
              </a:ext>
            </a:extLst>
          </p:cNvPr>
          <p:cNvGrpSpPr/>
          <p:nvPr/>
        </p:nvGrpSpPr>
        <p:grpSpPr>
          <a:xfrm>
            <a:off x="12134985" y="7895745"/>
            <a:ext cx="5144835" cy="2004018"/>
            <a:chOff x="12134985" y="7895745"/>
            <a:chExt cx="5144835" cy="2004018"/>
          </a:xfrm>
        </p:grpSpPr>
        <p:grpSp>
          <p:nvGrpSpPr>
            <p:cNvPr id="357" name="Grupo 24"/>
            <p:cNvGrpSpPr/>
            <p:nvPr/>
          </p:nvGrpSpPr>
          <p:grpSpPr>
            <a:xfrm>
              <a:off x="12134985" y="7895745"/>
              <a:ext cx="1764360" cy="1937932"/>
              <a:chOff x="12100680" y="8148960"/>
              <a:chExt cx="1764360" cy="1937932"/>
            </a:xfrm>
          </p:grpSpPr>
          <p:sp>
            <p:nvSpPr>
              <p:cNvPr id="358" name="Freeform 21"/>
              <p:cNvSpPr/>
              <p:nvPr/>
            </p:nvSpPr>
            <p:spPr>
              <a:xfrm>
                <a:off x="12176640" y="8148960"/>
                <a:ext cx="1688400" cy="1388880"/>
              </a:xfrm>
              <a:custGeom>
                <a:avLst/>
                <a:gdLst>
                  <a:gd name="textAreaLeft" fmla="*/ 0 w 1688400"/>
                  <a:gd name="textAreaRight" fmla="*/ 1689120 w 1688400"/>
                  <a:gd name="textAreaTop" fmla="*/ 0 h 1388880"/>
                  <a:gd name="textAreaBottom" fmla="*/ 1389600 h 1388880"/>
                </a:gdLst>
                <a:ahLst/>
                <a:cxnLst/>
                <a:rect l="textAreaLeft" t="textAreaTop" r="textAreaRight" b="textAreaBottom"/>
                <a:pathLst>
                  <a:path w="1078375" h="1002196">
                    <a:moveTo>
                      <a:pt x="0" y="0"/>
                    </a:moveTo>
                    <a:lnTo>
                      <a:pt x="1078374" y="0"/>
                    </a:lnTo>
                    <a:lnTo>
                      <a:pt x="1078374" y="1002197"/>
                    </a:lnTo>
                    <a:lnTo>
                      <a:pt x="0" y="1002197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359" name="TextBox 41"/>
              <p:cNvSpPr/>
              <p:nvPr/>
            </p:nvSpPr>
            <p:spPr>
              <a:xfrm>
                <a:off x="12100680" y="9653812"/>
                <a:ext cx="1571040" cy="433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algn="ctr" defTabSz="914400">
                  <a:lnSpc>
                    <a:spcPts val="3413"/>
                  </a:lnSpc>
                </a:pPr>
                <a:r>
                  <a:rPr lang="en-US" sz="1800" b="1" strike="noStrike" spc="-160" dirty="0" err="1">
                    <a:solidFill>
                      <a:srgbClr val="492303"/>
                    </a:solidFill>
                    <a:latin typeface="Arial"/>
                  </a:rPr>
                  <a:t>Greñado</a:t>
                </a:r>
                <a:endParaRPr lang="es-ES" sz="18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361" name="Grupo 25"/>
            <p:cNvGrpSpPr/>
            <p:nvPr/>
          </p:nvGrpSpPr>
          <p:grpSpPr>
            <a:xfrm>
              <a:off x="15573960" y="7908390"/>
              <a:ext cx="1705860" cy="1991373"/>
              <a:chOff x="15606720" y="8181507"/>
              <a:chExt cx="1705860" cy="1991373"/>
            </a:xfrm>
          </p:grpSpPr>
          <p:sp>
            <p:nvSpPr>
              <p:cNvPr id="362" name="TextBox 40"/>
              <p:cNvSpPr/>
              <p:nvPr/>
            </p:nvSpPr>
            <p:spPr>
              <a:xfrm>
                <a:off x="15606720" y="9739800"/>
                <a:ext cx="1703160" cy="433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algn="ctr" defTabSz="914400">
                  <a:lnSpc>
                    <a:spcPts val="3413"/>
                  </a:lnSpc>
                </a:pPr>
                <a:r>
                  <a:rPr lang="en-US" sz="1800" b="1" strike="noStrike" spc="-160">
                    <a:solidFill>
                      <a:srgbClr val="492303"/>
                    </a:solidFill>
                    <a:latin typeface="Arial"/>
                  </a:rPr>
                  <a:t>Horneado</a:t>
                </a:r>
                <a:endParaRPr lang="es-ES" sz="18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  <p:pic>
            <p:nvPicPr>
              <p:cNvPr id="363" name="Imagen 4"/>
              <p:cNvPicPr/>
              <p:nvPr/>
            </p:nvPicPr>
            <p:blipFill>
              <a:blip r:embed="rId3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15709860" y="8181507"/>
                <a:ext cx="1602720" cy="160272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</p:grpSp>
      <p:grpSp>
        <p:nvGrpSpPr>
          <p:cNvPr id="364" name="Grupo 22"/>
          <p:cNvGrpSpPr/>
          <p:nvPr/>
        </p:nvGrpSpPr>
        <p:grpSpPr>
          <a:xfrm>
            <a:off x="14283000" y="2982240"/>
            <a:ext cx="3772440" cy="3158280"/>
            <a:chOff x="14283000" y="2982240"/>
            <a:chExt cx="3772440" cy="3158280"/>
          </a:xfrm>
        </p:grpSpPr>
        <p:sp>
          <p:nvSpPr>
            <p:cNvPr id="365" name="Freeform 4"/>
            <p:cNvSpPr/>
            <p:nvPr/>
          </p:nvSpPr>
          <p:spPr>
            <a:xfrm>
              <a:off x="15573960" y="4146480"/>
              <a:ext cx="2481480" cy="1994040"/>
            </a:xfrm>
            <a:custGeom>
              <a:avLst/>
              <a:gdLst>
                <a:gd name="textAreaLeft" fmla="*/ 0 w 2481480"/>
                <a:gd name="textAreaRight" fmla="*/ 2482560 w 2481480"/>
                <a:gd name="textAreaTop" fmla="*/ 0 h 1994040"/>
                <a:gd name="textAreaBottom" fmla="*/ 1995120 h 1994040"/>
              </a:gdLst>
              <a:ahLst/>
              <a:cxnLst/>
              <a:rect l="textAreaLeft" t="textAreaTop" r="textAreaRight" b="textAreaBottom"/>
              <a:pathLst>
                <a:path w="1188327" h="934322">
                  <a:moveTo>
                    <a:pt x="0" y="0"/>
                  </a:moveTo>
                  <a:lnTo>
                    <a:pt x="1188328" y="0"/>
                  </a:lnTo>
                  <a:lnTo>
                    <a:pt x="1188328" y="934322"/>
                  </a:lnTo>
                  <a:lnTo>
                    <a:pt x="0" y="934322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366" name="TextBox 36"/>
            <p:cNvSpPr/>
            <p:nvPr/>
          </p:nvSpPr>
          <p:spPr>
            <a:xfrm>
              <a:off x="15748200" y="3263040"/>
              <a:ext cx="1314720" cy="54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1" strike="noStrike" spc="-160">
                  <a:solidFill>
                    <a:srgbClr val="492303"/>
                  </a:solidFill>
                  <a:latin typeface="Arial"/>
                </a:rPr>
                <a:t>Fermentación </a:t>
              </a:r>
              <a:endParaRPr lang="es-ES" sz="18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en-US" sz="1800" b="1" strike="noStrike" spc="-160">
                  <a:solidFill>
                    <a:srgbClr val="492303"/>
                  </a:solidFill>
                  <a:latin typeface="Arial"/>
                </a:rPr>
                <a:t>en bloque</a:t>
              </a:r>
              <a:endParaRPr lang="es-E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367" name="Gráfico 7" descr="Tendencia al alza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/>
          </p:blipFill>
          <p:spPr>
            <a:xfrm>
              <a:off x="14283000" y="2982240"/>
              <a:ext cx="1412280" cy="141228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75" name="Grupo 21"/>
          <p:cNvGrpSpPr/>
          <p:nvPr/>
        </p:nvGrpSpPr>
        <p:grpSpPr>
          <a:xfrm>
            <a:off x="10396080" y="4006800"/>
            <a:ext cx="4382640" cy="3204720"/>
            <a:chOff x="10396080" y="4006800"/>
            <a:chExt cx="4382640" cy="3204720"/>
          </a:xfrm>
        </p:grpSpPr>
        <p:sp>
          <p:nvSpPr>
            <p:cNvPr id="376" name="TextBox 37"/>
            <p:cNvSpPr/>
            <p:nvPr/>
          </p:nvSpPr>
          <p:spPr>
            <a:xfrm>
              <a:off x="13804560" y="4989960"/>
              <a:ext cx="974160" cy="54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1" strike="noStrike" spc="-160">
                  <a:solidFill>
                    <a:srgbClr val="492303"/>
                  </a:solidFill>
                  <a:latin typeface="Arial"/>
                </a:rPr>
                <a:t>División y Boleado </a:t>
              </a:r>
              <a:endParaRPr lang="es-E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377" name="Grupo 13"/>
            <p:cNvGrpSpPr/>
            <p:nvPr/>
          </p:nvGrpSpPr>
          <p:grpSpPr>
            <a:xfrm>
              <a:off x="12144960" y="4839840"/>
              <a:ext cx="1973520" cy="1538280"/>
              <a:chOff x="12144960" y="4839840"/>
              <a:chExt cx="1973520" cy="1538280"/>
            </a:xfrm>
          </p:grpSpPr>
          <p:pic>
            <p:nvPicPr>
              <p:cNvPr id="378" name="Gráfico 10" descr="Mano abierta"/>
              <p:cNvPicPr/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/>
            </p:blipFill>
            <p:spPr>
              <a:xfrm rot="8954400">
                <a:off x="12337560" y="5003640"/>
                <a:ext cx="917640" cy="100656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379" name="Gráfico 11" descr="Mano abierta"/>
              <p:cNvPicPr/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/>
            </p:blipFill>
            <p:spPr>
              <a:xfrm rot="15688200" flipH="1">
                <a:off x="13093560" y="5320440"/>
                <a:ext cx="917640" cy="100656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80" name="Elipse 12"/>
              <p:cNvSpPr/>
              <p:nvPr/>
            </p:nvSpPr>
            <p:spPr>
              <a:xfrm rot="1290000">
                <a:off x="12663360" y="5641560"/>
                <a:ext cx="735480" cy="62352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EEECE1">
                    <a:lumMod val="50000"/>
                  </a:srgb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pic>
          <p:nvPicPr>
            <p:cNvPr id="381" name="Gráfico 15" descr="Tijeras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/>
          </p:blipFill>
          <p:spPr>
            <a:xfrm rot="2122800">
              <a:off x="12545640" y="4229640"/>
              <a:ext cx="1130760" cy="11307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82" name="Imagen 18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20628600">
              <a:off x="10556640" y="5562720"/>
              <a:ext cx="1859400" cy="14173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38D895CA-3402-5883-4433-7B8EE971E64A}"/>
              </a:ext>
            </a:extLst>
          </p:cNvPr>
          <p:cNvGrpSpPr/>
          <p:nvPr/>
        </p:nvGrpSpPr>
        <p:grpSpPr>
          <a:xfrm>
            <a:off x="14493600" y="536531"/>
            <a:ext cx="3398400" cy="1808280"/>
            <a:chOff x="14565387" y="569940"/>
            <a:chExt cx="3398400" cy="1808280"/>
          </a:xfrm>
        </p:grpSpPr>
        <p:sp>
          <p:nvSpPr>
            <p:cNvPr id="384" name="Freeform 29"/>
            <p:cNvSpPr/>
            <p:nvPr/>
          </p:nvSpPr>
          <p:spPr>
            <a:xfrm>
              <a:off x="15265800" y="811080"/>
              <a:ext cx="691560" cy="882360"/>
            </a:xfrm>
            <a:custGeom>
              <a:avLst/>
              <a:gdLst>
                <a:gd name="textAreaLeft" fmla="*/ 0 w 691560"/>
                <a:gd name="textAreaRight" fmla="*/ 692280 w 691560"/>
                <a:gd name="textAreaTop" fmla="*/ 0 h 882360"/>
                <a:gd name="textAreaBottom" fmla="*/ 883080 h 882360"/>
              </a:gdLst>
              <a:ahLst/>
              <a:cxnLst/>
              <a:rect l="textAreaLeft" t="textAreaTop" r="textAreaRight" b="textAreaBottom"/>
              <a:pathLst>
                <a:path w="692235" h="883234">
                  <a:moveTo>
                    <a:pt x="0" y="0"/>
                  </a:moveTo>
                  <a:lnTo>
                    <a:pt x="692235" y="0"/>
                  </a:lnTo>
                  <a:lnTo>
                    <a:pt x="692235" y="883234"/>
                  </a:lnTo>
                  <a:lnTo>
                    <a:pt x="0" y="883234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A7F8791-8D73-992D-EE67-A2D919EC011F}"/>
                </a:ext>
              </a:extLst>
            </p:cNvPr>
            <p:cNvGrpSpPr/>
            <p:nvPr/>
          </p:nvGrpSpPr>
          <p:grpSpPr>
            <a:xfrm>
              <a:off x="14565387" y="569940"/>
              <a:ext cx="3398400" cy="1808280"/>
              <a:chOff x="14310000" y="529200"/>
              <a:chExt cx="3398400" cy="1808280"/>
            </a:xfrm>
          </p:grpSpPr>
          <p:sp>
            <p:nvSpPr>
              <p:cNvPr id="374" name="Flecha: a la derecha 16"/>
              <p:cNvSpPr/>
              <p:nvPr/>
            </p:nvSpPr>
            <p:spPr>
              <a:xfrm rot="8534400">
                <a:off x="14310000" y="1460880"/>
                <a:ext cx="784800" cy="63396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noFill/>
              <a:ln>
                <a:solidFill>
                  <a:srgbClr val="98302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83" name="Freeform 24"/>
              <p:cNvSpPr/>
              <p:nvPr/>
            </p:nvSpPr>
            <p:spPr>
              <a:xfrm>
                <a:off x="15314040" y="529200"/>
                <a:ext cx="2394360" cy="1627200"/>
              </a:xfrm>
              <a:custGeom>
                <a:avLst/>
                <a:gdLst>
                  <a:gd name="textAreaLeft" fmla="*/ 0 w 2394360"/>
                  <a:gd name="textAreaRight" fmla="*/ 2395080 w 2394360"/>
                  <a:gd name="textAreaTop" fmla="*/ 0 h 1627200"/>
                  <a:gd name="textAreaBottom" fmla="*/ 1627920 h 1627200"/>
                </a:gdLst>
                <a:ahLst/>
                <a:cxnLst/>
                <a:rect l="textAreaLeft" t="textAreaTop" r="textAreaRight" b="textAreaBottom"/>
                <a:pathLst>
                  <a:path w="2394963" h="1627826">
                    <a:moveTo>
                      <a:pt x="0" y="0"/>
                    </a:moveTo>
                    <a:lnTo>
                      <a:pt x="2394963" y="0"/>
                    </a:lnTo>
                    <a:lnTo>
                      <a:pt x="2394963" y="1627826"/>
                    </a:lnTo>
                    <a:lnTo>
                      <a:pt x="0" y="1627826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Arial"/>
                </a:endParaRPr>
              </a:p>
            </p:txBody>
          </p:sp>
          <p:sp>
            <p:nvSpPr>
              <p:cNvPr id="385" name="TextBox 34"/>
              <p:cNvSpPr/>
              <p:nvPr/>
            </p:nvSpPr>
            <p:spPr>
              <a:xfrm>
                <a:off x="16207560" y="1905120"/>
                <a:ext cx="855720" cy="4323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algn="ctr" defTabSz="914400">
                  <a:lnSpc>
                    <a:spcPts val="3407"/>
                  </a:lnSpc>
                </a:pPr>
                <a:r>
                  <a:rPr lang="en-US" sz="1800" b="1" strike="noStrike" spc="-1" dirty="0">
                    <a:solidFill>
                      <a:srgbClr val="492303"/>
                    </a:solidFill>
                    <a:latin typeface="Arial"/>
                    <a:ea typeface="Arial Bold"/>
                  </a:rPr>
                  <a:t> </a:t>
                </a:r>
                <a:r>
                  <a:rPr lang="en-US" sz="1800" b="1" strike="noStrike" spc="-160" dirty="0">
                    <a:solidFill>
                      <a:srgbClr val="492303"/>
                    </a:solidFill>
                    <a:latin typeface="Arial"/>
                    <a:ea typeface="Arial Bold"/>
                  </a:rPr>
                  <a:t>Control </a:t>
                </a:r>
                <a:endParaRPr lang="es-ES" sz="18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1CF8057-209F-9AA4-57B4-29CD70532BA9}"/>
              </a:ext>
            </a:extLst>
          </p:cNvPr>
          <p:cNvGrpSpPr/>
          <p:nvPr/>
        </p:nvGrpSpPr>
        <p:grpSpPr>
          <a:xfrm>
            <a:off x="10557613" y="382217"/>
            <a:ext cx="4159907" cy="3755623"/>
            <a:chOff x="10557613" y="382217"/>
            <a:chExt cx="4159907" cy="3755623"/>
          </a:xfrm>
        </p:grpSpPr>
        <p:sp>
          <p:nvSpPr>
            <p:cNvPr id="355" name="Freeform 25"/>
            <p:cNvSpPr/>
            <p:nvPr/>
          </p:nvSpPr>
          <p:spPr>
            <a:xfrm rot="207000">
              <a:off x="10567875" y="382217"/>
              <a:ext cx="983351" cy="1529280"/>
            </a:xfrm>
            <a:custGeom>
              <a:avLst/>
              <a:gdLst>
                <a:gd name="textAreaLeft" fmla="*/ 0 w 1159920"/>
                <a:gd name="textAreaRight" fmla="*/ 1160640 w 1159920"/>
                <a:gd name="textAreaTop" fmla="*/ 0 h 1529280"/>
                <a:gd name="textAreaBottom" fmla="*/ 1530000 h 1529280"/>
              </a:gdLst>
              <a:ahLst/>
              <a:cxnLst/>
              <a:rect l="textAreaLeft" t="textAreaTop" r="textAreaRight" b="textAreaBottom"/>
              <a:pathLst>
                <a:path w="735973" h="1231753">
                  <a:moveTo>
                    <a:pt x="0" y="0"/>
                  </a:moveTo>
                  <a:lnTo>
                    <a:pt x="735972" y="0"/>
                  </a:lnTo>
                  <a:lnTo>
                    <a:pt x="735972" y="1231753"/>
                  </a:lnTo>
                  <a:lnTo>
                    <a:pt x="0" y="123175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356" name="TextBox 30"/>
            <p:cNvSpPr/>
            <p:nvPr/>
          </p:nvSpPr>
          <p:spPr>
            <a:xfrm>
              <a:off x="10557613" y="2052567"/>
              <a:ext cx="102528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ts val="3407"/>
                </a:lnSpc>
              </a:pPr>
              <a:r>
                <a:rPr lang="en-US" sz="1800" b="1" strike="noStrike" spc="-160" dirty="0">
                  <a:solidFill>
                    <a:srgbClr val="492303"/>
                  </a:solidFill>
                  <a:latin typeface="Arial"/>
                </a:rPr>
                <a:t>MM</a:t>
              </a:r>
              <a:endParaRPr lang="es-ES" sz="18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368" name="Grupo 26"/>
            <p:cNvGrpSpPr/>
            <p:nvPr/>
          </p:nvGrpSpPr>
          <p:grpSpPr>
            <a:xfrm>
              <a:off x="11349360" y="903600"/>
              <a:ext cx="3368160" cy="3234240"/>
              <a:chOff x="11349360" y="903600"/>
              <a:chExt cx="3368160" cy="3234240"/>
            </a:xfrm>
          </p:grpSpPr>
          <p:grpSp>
            <p:nvGrpSpPr>
              <p:cNvPr id="369" name="Grupo 1"/>
              <p:cNvGrpSpPr/>
              <p:nvPr/>
            </p:nvGrpSpPr>
            <p:grpSpPr>
              <a:xfrm>
                <a:off x="11349360" y="2643840"/>
                <a:ext cx="1096920" cy="1494000"/>
                <a:chOff x="11349360" y="2643840"/>
                <a:chExt cx="1096920" cy="1494000"/>
              </a:xfrm>
            </p:grpSpPr>
            <p:sp>
              <p:nvSpPr>
                <p:cNvPr id="370" name="Freeform 26"/>
                <p:cNvSpPr/>
                <p:nvPr/>
              </p:nvSpPr>
              <p:spPr>
                <a:xfrm>
                  <a:off x="11391840" y="2643840"/>
                  <a:ext cx="1004760" cy="997200"/>
                </a:xfrm>
                <a:custGeom>
                  <a:avLst/>
                  <a:gdLst>
                    <a:gd name="textAreaLeft" fmla="*/ 0 w 1004760"/>
                    <a:gd name="textAreaRight" fmla="*/ 1005480 w 1004760"/>
                    <a:gd name="textAreaTop" fmla="*/ 0 h 997200"/>
                    <a:gd name="textAreaBottom" fmla="*/ 997560 h 997200"/>
                  </a:gdLst>
                  <a:ahLst/>
                  <a:cxnLst/>
                  <a:rect l="textAreaLeft" t="textAreaTop" r="textAreaRight" b="textAreaBottom"/>
                  <a:pathLst>
                    <a:path w="1005528" h="1032634">
                      <a:moveTo>
                        <a:pt x="0" y="0"/>
                      </a:moveTo>
                      <a:lnTo>
                        <a:pt x="1005528" y="0"/>
                      </a:lnTo>
                      <a:lnTo>
                        <a:pt x="1005528" y="1032635"/>
                      </a:lnTo>
                      <a:lnTo>
                        <a:pt x="0" y="10326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1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  <p:sp>
              <p:nvSpPr>
                <p:cNvPr id="371" name="Freeform 27"/>
                <p:cNvSpPr/>
                <p:nvPr/>
              </p:nvSpPr>
              <p:spPr>
                <a:xfrm>
                  <a:off x="11349360" y="3455280"/>
                  <a:ext cx="353880" cy="542520"/>
                </a:xfrm>
                <a:custGeom>
                  <a:avLst/>
                  <a:gdLst>
                    <a:gd name="textAreaLeft" fmla="*/ 0 w 353880"/>
                    <a:gd name="textAreaRight" fmla="*/ 354600 w 353880"/>
                    <a:gd name="textAreaTop" fmla="*/ 0 h 542520"/>
                    <a:gd name="textAreaBottom" fmla="*/ 542880 h 542520"/>
                  </a:gdLst>
                  <a:ahLst/>
                  <a:cxnLst/>
                  <a:rect l="textAreaLeft" t="textAreaTop" r="textAreaRight" b="textAreaBottom"/>
                  <a:pathLst>
                    <a:path w="354642" h="561809">
                      <a:moveTo>
                        <a:pt x="0" y="0"/>
                      </a:moveTo>
                      <a:lnTo>
                        <a:pt x="354643" y="0"/>
                      </a:lnTo>
                      <a:lnTo>
                        <a:pt x="354643" y="561810"/>
                      </a:lnTo>
                      <a:lnTo>
                        <a:pt x="0" y="5618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1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  <p:sp>
              <p:nvSpPr>
                <p:cNvPr id="372" name="Freeform 28"/>
                <p:cNvSpPr/>
                <p:nvPr/>
              </p:nvSpPr>
              <p:spPr>
                <a:xfrm>
                  <a:off x="11917440" y="3227400"/>
                  <a:ext cx="528840" cy="910440"/>
                </a:xfrm>
                <a:custGeom>
                  <a:avLst/>
                  <a:gdLst>
                    <a:gd name="textAreaLeft" fmla="*/ 0 w 528840"/>
                    <a:gd name="textAreaRight" fmla="*/ 529560 w 528840"/>
                    <a:gd name="textAreaTop" fmla="*/ 0 h 910440"/>
                    <a:gd name="textAreaBottom" fmla="*/ 910800 h 910440"/>
                  </a:gdLst>
                  <a:ahLst/>
                  <a:cxnLst/>
                  <a:rect l="textAreaLeft" t="textAreaTop" r="textAreaRight" b="textAreaBottom"/>
                  <a:pathLst>
                    <a:path w="529581" h="942655">
                      <a:moveTo>
                        <a:pt x="0" y="0"/>
                      </a:moveTo>
                      <a:lnTo>
                        <a:pt x="529581" y="0"/>
                      </a:lnTo>
                      <a:lnTo>
                        <a:pt x="529581" y="942654"/>
                      </a:lnTo>
                      <a:lnTo>
                        <a:pt x="0" y="9426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1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s-ES" sz="1800" b="0" strike="noStrike" spc="-1">
                    <a:solidFill>
                      <a:srgbClr val="492303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373" name="Imagen 8"/>
              <p:cNvPicPr/>
              <p:nvPr/>
            </p:nvPicPr>
            <p:blipFill>
              <a:blip r:embed="rId21" cstate="email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 flipH="1">
                <a:off x="12177000" y="903600"/>
                <a:ext cx="2540520" cy="254052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sp>
          <p:nvSpPr>
            <p:cNvPr id="386" name="Flecha: a la derecha 19"/>
            <p:cNvSpPr/>
            <p:nvPr/>
          </p:nvSpPr>
          <p:spPr>
            <a:xfrm rot="13065600" flipH="1">
              <a:off x="11708280" y="1533240"/>
              <a:ext cx="784800" cy="63396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>
              <a:solidFill>
                <a:srgbClr val="98302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387" name="Grupo 23"/>
          <p:cNvGrpSpPr/>
          <p:nvPr/>
        </p:nvGrpSpPr>
        <p:grpSpPr>
          <a:xfrm>
            <a:off x="14379840" y="6391113"/>
            <a:ext cx="2930040" cy="1412280"/>
            <a:chOff x="14324400" y="6660000"/>
            <a:chExt cx="2930040" cy="1412280"/>
          </a:xfrm>
        </p:grpSpPr>
        <p:sp>
          <p:nvSpPr>
            <p:cNvPr id="388" name="TextBox 44"/>
            <p:cNvSpPr/>
            <p:nvPr/>
          </p:nvSpPr>
          <p:spPr>
            <a:xfrm>
              <a:off x="15862680" y="6812640"/>
              <a:ext cx="1391760" cy="54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800" b="1" strike="noStrike" spc="-160">
                  <a:solidFill>
                    <a:srgbClr val="492303"/>
                  </a:solidFill>
                  <a:latin typeface="Arial"/>
                </a:rPr>
                <a:t>Fermentación</a:t>
              </a:r>
              <a:endParaRPr lang="es-ES" sz="18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es-ES" sz="1800" b="0" strike="noStrike" spc="-1">
                  <a:solidFill>
                    <a:srgbClr val="492303"/>
                  </a:solidFill>
                  <a:latin typeface="Arial"/>
                </a:rPr>
                <a:t> </a:t>
              </a:r>
              <a:r>
                <a:rPr lang="en-US" sz="1800" b="1" strike="noStrike" spc="-160">
                  <a:solidFill>
                    <a:srgbClr val="492303"/>
                  </a:solidFill>
                  <a:latin typeface="Arial"/>
                </a:rPr>
                <a:t>en tablas</a:t>
              </a:r>
              <a:endParaRPr lang="es-ES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389" name="Gráfico 20" descr="Tendencia al alza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/>
          </p:blipFill>
          <p:spPr>
            <a:xfrm>
              <a:off x="14324400" y="6660000"/>
              <a:ext cx="1412280" cy="141228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90" name="Grupo 43"/>
          <p:cNvGrpSpPr/>
          <p:nvPr/>
        </p:nvGrpSpPr>
        <p:grpSpPr>
          <a:xfrm>
            <a:off x="2404312" y="3305534"/>
            <a:ext cx="2766600" cy="1280160"/>
            <a:chOff x="4354920" y="1906560"/>
            <a:chExt cx="4106384" cy="1708560"/>
          </a:xfrm>
        </p:grpSpPr>
        <p:pic>
          <p:nvPicPr>
            <p:cNvPr id="391" name="Imagen 44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354920" y="2490840"/>
              <a:ext cx="2221200" cy="9676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92" name="Imagen 45"/>
            <p:cNvPicPr/>
            <p:nvPr/>
          </p:nvPicPr>
          <p:blipFill>
            <a:blip r:embed="rId24" cstate="email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6475552" y="2300400"/>
              <a:ext cx="1956240" cy="1063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93" name="Imagen 46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6798464" y="2096280"/>
              <a:ext cx="1662840" cy="15188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94" name="Imagen 47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905720" y="1906560"/>
              <a:ext cx="736560" cy="1019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96" name="Imagen 49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2458800">
              <a:off x="5748120" y="2386440"/>
              <a:ext cx="1015920" cy="11160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97" name="CuadroTexto 321"/>
          <p:cNvSpPr/>
          <p:nvPr/>
        </p:nvSpPr>
        <p:spPr>
          <a:xfrm>
            <a:off x="2670334" y="6436892"/>
            <a:ext cx="222372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i="1" strike="noStrike" spc="-1" dirty="0">
                <a:solidFill>
                  <a:srgbClr val="13616D"/>
                </a:solidFill>
                <a:latin typeface="Arial"/>
              </a:rPr>
              <a:t>L. plantarum</a:t>
            </a:r>
            <a:endParaRPr lang="es-E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98" name="Grupo 324"/>
          <p:cNvGrpSpPr/>
          <p:nvPr/>
        </p:nvGrpSpPr>
        <p:grpSpPr>
          <a:xfrm>
            <a:off x="4254482" y="4571633"/>
            <a:ext cx="558000" cy="458280"/>
            <a:chOff x="3229920" y="5102280"/>
            <a:chExt cx="558000" cy="458280"/>
          </a:xfrm>
        </p:grpSpPr>
        <p:sp>
          <p:nvSpPr>
            <p:cNvPr id="399" name="Elipse 328"/>
            <p:cNvSpPr/>
            <p:nvPr/>
          </p:nvSpPr>
          <p:spPr>
            <a:xfrm>
              <a:off x="3229920" y="5208480"/>
              <a:ext cx="429120" cy="352080"/>
            </a:xfrm>
            <a:prstGeom prst="ellipse">
              <a:avLst/>
            </a:prstGeom>
            <a:solidFill>
              <a:srgbClr val="20B2AA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400" name="Elipse 329"/>
            <p:cNvSpPr/>
            <p:nvPr/>
          </p:nvSpPr>
          <p:spPr>
            <a:xfrm>
              <a:off x="3530880" y="5102280"/>
              <a:ext cx="257040" cy="212040"/>
            </a:xfrm>
            <a:prstGeom prst="ellipse">
              <a:avLst/>
            </a:prstGeom>
            <a:solidFill>
              <a:srgbClr val="20B2AA"/>
            </a:solidFill>
            <a:ln w="127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</p:grpSp>
      <p:pic>
        <p:nvPicPr>
          <p:cNvPr id="401" name="Imagen 10" descr="Gráfico, Gráfico de barras&#10;&#10;El contenido generado por IA puede ser incorrecto.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560" y="4782329"/>
            <a:ext cx="2483640" cy="2118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2" name="Imagen 8"/>
          <p:cNvPicPr/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50" y="1661414"/>
            <a:ext cx="2447280" cy="21582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03" name="Grupo 335"/>
          <p:cNvGrpSpPr/>
          <p:nvPr/>
        </p:nvGrpSpPr>
        <p:grpSpPr>
          <a:xfrm>
            <a:off x="4104362" y="2328702"/>
            <a:ext cx="558000" cy="458280"/>
            <a:chOff x="2755080" y="3548880"/>
            <a:chExt cx="558000" cy="458280"/>
          </a:xfrm>
        </p:grpSpPr>
        <p:sp>
          <p:nvSpPr>
            <p:cNvPr id="404" name="Elipse 336"/>
            <p:cNvSpPr/>
            <p:nvPr/>
          </p:nvSpPr>
          <p:spPr>
            <a:xfrm>
              <a:off x="2755080" y="3655080"/>
              <a:ext cx="429120" cy="352080"/>
            </a:xfrm>
            <a:prstGeom prst="ellipse">
              <a:avLst/>
            </a:prstGeom>
            <a:solidFill>
              <a:srgbClr val="FFD700"/>
            </a:solidFill>
            <a:ln w="12700">
              <a:solidFill>
                <a:srgbClr val="C55A1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405" name="Elipse 337"/>
            <p:cNvSpPr/>
            <p:nvPr/>
          </p:nvSpPr>
          <p:spPr>
            <a:xfrm>
              <a:off x="3056040" y="3548880"/>
              <a:ext cx="257040" cy="212040"/>
            </a:xfrm>
            <a:prstGeom prst="ellipse">
              <a:avLst/>
            </a:prstGeom>
            <a:solidFill>
              <a:srgbClr val="FFD700"/>
            </a:solidFill>
            <a:ln w="12700">
              <a:solidFill>
                <a:srgbClr val="C55A1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</p:grpSp>
      <p:grpSp>
        <p:nvGrpSpPr>
          <p:cNvPr id="406" name="Grupo 343"/>
          <p:cNvGrpSpPr/>
          <p:nvPr/>
        </p:nvGrpSpPr>
        <p:grpSpPr>
          <a:xfrm>
            <a:off x="2901709" y="5792341"/>
            <a:ext cx="342000" cy="415800"/>
            <a:chOff x="4174920" y="5765760"/>
            <a:chExt cx="342000" cy="415800"/>
          </a:xfrm>
        </p:grpSpPr>
        <p:sp>
          <p:nvSpPr>
            <p:cNvPr id="407" name="Rectángulo: esquinas redondeadas 334"/>
            <p:cNvSpPr/>
            <p:nvPr/>
          </p:nvSpPr>
          <p:spPr>
            <a:xfrm rot="20590800">
              <a:off x="4289040" y="5772960"/>
              <a:ext cx="84600" cy="231480"/>
            </a:xfrm>
            <a:prstGeom prst="roundRect">
              <a:avLst>
                <a:gd name="adj" fmla="val 16667"/>
              </a:avLst>
            </a:prstGeom>
            <a:solidFill>
              <a:srgbClr val="13616D"/>
            </a:solidFill>
            <a:ln>
              <a:solidFill>
                <a:srgbClr val="13616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08" name="Rectángulo: esquinas redondeadas 341"/>
            <p:cNvSpPr/>
            <p:nvPr/>
          </p:nvSpPr>
          <p:spPr>
            <a:xfrm rot="1620000">
              <a:off x="4384440" y="5886720"/>
              <a:ext cx="84600" cy="231480"/>
            </a:xfrm>
            <a:prstGeom prst="roundRect">
              <a:avLst>
                <a:gd name="adj" fmla="val 16667"/>
              </a:avLst>
            </a:prstGeom>
            <a:solidFill>
              <a:srgbClr val="13616D"/>
            </a:solidFill>
            <a:ln>
              <a:solidFill>
                <a:srgbClr val="13616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09" name="Rectángulo: esquinas redondeadas 342"/>
            <p:cNvSpPr/>
            <p:nvPr/>
          </p:nvSpPr>
          <p:spPr>
            <a:xfrm rot="20590800">
              <a:off x="4206600" y="5942880"/>
              <a:ext cx="84600" cy="231480"/>
            </a:xfrm>
            <a:prstGeom prst="roundRect">
              <a:avLst>
                <a:gd name="adj" fmla="val 16667"/>
              </a:avLst>
            </a:prstGeom>
            <a:solidFill>
              <a:srgbClr val="13616D"/>
            </a:solidFill>
            <a:ln>
              <a:solidFill>
                <a:srgbClr val="13616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410" name="CuadroTexto 12"/>
          <p:cNvSpPr/>
          <p:nvPr/>
        </p:nvSpPr>
        <p:spPr>
          <a:xfrm flipH="1">
            <a:off x="3095981" y="2704542"/>
            <a:ext cx="159948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1" i="1" strike="noStrike" spc="-1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lang="es-ES" sz="2000" b="1" i="1" strike="noStrike" spc="-1" dirty="0" err="1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humilis</a:t>
            </a:r>
            <a:r>
              <a:rPr lang="es-ES" sz="2000" b="1" i="1" strike="noStrike" spc="-1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0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CuadroTexto 13"/>
          <p:cNvSpPr/>
          <p:nvPr/>
        </p:nvSpPr>
        <p:spPr>
          <a:xfrm>
            <a:off x="2807037" y="4969805"/>
            <a:ext cx="180220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1" i="1" strike="noStrike" spc="-1" dirty="0">
                <a:solidFill>
                  <a:srgbClr val="20B2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cerevisiae </a:t>
            </a:r>
            <a:endParaRPr lang="es-ES" sz="20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Freeform 14"/>
          <p:cNvSpPr/>
          <p:nvPr/>
        </p:nvSpPr>
        <p:spPr>
          <a:xfrm>
            <a:off x="4894058" y="6492662"/>
            <a:ext cx="4093697" cy="3377690"/>
          </a:xfrm>
          <a:custGeom>
            <a:avLst/>
            <a:gdLst>
              <a:gd name="textAreaLeft" fmla="*/ 0 w 4004280"/>
              <a:gd name="textAreaRight" fmla="*/ 4004640 w 4004280"/>
              <a:gd name="textAreaTop" fmla="*/ 0 h 3305880"/>
              <a:gd name="textAreaBottom" fmla="*/ 3306240 h 3305880"/>
            </a:gdLst>
            <a:ahLst/>
            <a:cxnLst/>
            <a:rect l="textAreaLeft" t="textAreaTop" r="textAreaRight" b="textAreaBottom"/>
            <a:pathLst>
              <a:path w="5072173" h="4114800">
                <a:moveTo>
                  <a:pt x="0" y="0"/>
                </a:moveTo>
                <a:lnTo>
                  <a:pt x="5072173" y="0"/>
                </a:lnTo>
                <a:lnTo>
                  <a:pt x="5072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chemeClr val="dk1"/>
              </a:solidFill>
              <a:highlight>
                <a:srgbClr val="8D281E"/>
              </a:highlight>
              <a:latin typeface="Calibri"/>
              <a:ea typeface="Noto Sans SC Regular"/>
            </a:endParaRPr>
          </a:p>
        </p:txBody>
      </p:sp>
      <p:grpSp>
        <p:nvGrpSpPr>
          <p:cNvPr id="2" name="Grupo 3">
            <a:extLst>
              <a:ext uri="{FF2B5EF4-FFF2-40B4-BE49-F238E27FC236}">
                <a16:creationId xmlns:a16="http://schemas.microsoft.com/office/drawing/2014/main" id="{E4996917-9592-D601-AE92-B375D535CED3}"/>
              </a:ext>
            </a:extLst>
          </p:cNvPr>
          <p:cNvGrpSpPr/>
          <p:nvPr/>
        </p:nvGrpSpPr>
        <p:grpSpPr>
          <a:xfrm>
            <a:off x="2670334" y="1375303"/>
            <a:ext cx="1598228" cy="1207704"/>
            <a:chOff x="3859920" y="1879920"/>
            <a:chExt cx="2776680" cy="1804680"/>
          </a:xfrm>
        </p:grpSpPr>
        <p:pic>
          <p:nvPicPr>
            <p:cNvPr id="3" name="Imagen 4">
              <a:extLst>
                <a:ext uri="{FF2B5EF4-FFF2-40B4-BE49-F238E27FC236}">
                  <a16:creationId xmlns:a16="http://schemas.microsoft.com/office/drawing/2014/main" id="{C25A7EA2-2BF2-E6E1-3208-EFDCBB1AB579}"/>
                </a:ext>
              </a:extLst>
            </p:cNvPr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859920" y="2455560"/>
              <a:ext cx="2320920" cy="10299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" name="Imagen 5">
              <a:extLst>
                <a:ext uri="{FF2B5EF4-FFF2-40B4-BE49-F238E27FC236}">
                  <a16:creationId xmlns:a16="http://schemas.microsoft.com/office/drawing/2014/main" id="{F8023A1A-7713-9F41-CB42-B041DFA6AD60}"/>
                </a:ext>
              </a:extLst>
            </p:cNvPr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2458800">
              <a:off x="5315760" y="2294280"/>
              <a:ext cx="1061280" cy="11876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" name="Imagen 6">
              <a:extLst>
                <a:ext uri="{FF2B5EF4-FFF2-40B4-BE49-F238E27FC236}">
                  <a16:creationId xmlns:a16="http://schemas.microsoft.com/office/drawing/2014/main" id="{946C0FA3-B6EB-B94C-C62F-D96548111799}"/>
                </a:ext>
              </a:extLst>
            </p:cNvPr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456800" y="1879920"/>
              <a:ext cx="769680" cy="10854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21" name="Grupo 343">
            <a:extLst>
              <a:ext uri="{FF2B5EF4-FFF2-40B4-BE49-F238E27FC236}">
                <a16:creationId xmlns:a16="http://schemas.microsoft.com/office/drawing/2014/main" id="{30689A1B-C585-6AE4-3D6F-616B023B1E8A}"/>
              </a:ext>
            </a:extLst>
          </p:cNvPr>
          <p:cNvGrpSpPr/>
          <p:nvPr/>
        </p:nvGrpSpPr>
        <p:grpSpPr>
          <a:xfrm>
            <a:off x="3054109" y="5944741"/>
            <a:ext cx="342000" cy="415800"/>
            <a:chOff x="4174920" y="5765760"/>
            <a:chExt cx="342000" cy="415800"/>
          </a:xfrm>
        </p:grpSpPr>
        <p:sp>
          <p:nvSpPr>
            <p:cNvPr id="22" name="Rectángulo: esquinas redondeadas 334">
              <a:extLst>
                <a:ext uri="{FF2B5EF4-FFF2-40B4-BE49-F238E27FC236}">
                  <a16:creationId xmlns:a16="http://schemas.microsoft.com/office/drawing/2014/main" id="{09D9021B-95DD-6C7C-3DBF-5D6B3CE205C1}"/>
                </a:ext>
              </a:extLst>
            </p:cNvPr>
            <p:cNvSpPr/>
            <p:nvPr/>
          </p:nvSpPr>
          <p:spPr>
            <a:xfrm rot="20590800">
              <a:off x="4289040" y="5772960"/>
              <a:ext cx="84600" cy="231480"/>
            </a:xfrm>
            <a:prstGeom prst="roundRect">
              <a:avLst>
                <a:gd name="adj" fmla="val 16667"/>
              </a:avLst>
            </a:prstGeom>
            <a:solidFill>
              <a:srgbClr val="13616D"/>
            </a:solidFill>
            <a:ln>
              <a:solidFill>
                <a:srgbClr val="13616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3" name="Rectángulo: esquinas redondeadas 341">
              <a:extLst>
                <a:ext uri="{FF2B5EF4-FFF2-40B4-BE49-F238E27FC236}">
                  <a16:creationId xmlns:a16="http://schemas.microsoft.com/office/drawing/2014/main" id="{C7635CEA-EE3C-C8F1-B888-FA196CD18E43}"/>
                </a:ext>
              </a:extLst>
            </p:cNvPr>
            <p:cNvSpPr/>
            <p:nvPr/>
          </p:nvSpPr>
          <p:spPr>
            <a:xfrm rot="1620000">
              <a:off x="4384440" y="5886720"/>
              <a:ext cx="84600" cy="231480"/>
            </a:xfrm>
            <a:prstGeom prst="roundRect">
              <a:avLst>
                <a:gd name="adj" fmla="val 16667"/>
              </a:avLst>
            </a:prstGeom>
            <a:solidFill>
              <a:srgbClr val="13616D"/>
            </a:solidFill>
            <a:ln>
              <a:solidFill>
                <a:srgbClr val="13616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4" name="Rectángulo: esquinas redondeadas 342">
              <a:extLst>
                <a:ext uri="{FF2B5EF4-FFF2-40B4-BE49-F238E27FC236}">
                  <a16:creationId xmlns:a16="http://schemas.microsoft.com/office/drawing/2014/main" id="{BF23EE51-82A0-1D29-48DD-D89933407083}"/>
                </a:ext>
              </a:extLst>
            </p:cNvPr>
            <p:cNvSpPr/>
            <p:nvPr/>
          </p:nvSpPr>
          <p:spPr>
            <a:xfrm rot="20590800">
              <a:off x="4206600" y="5942880"/>
              <a:ext cx="84600" cy="231480"/>
            </a:xfrm>
            <a:prstGeom prst="roundRect">
              <a:avLst>
                <a:gd name="adj" fmla="val 16667"/>
              </a:avLst>
            </a:prstGeom>
            <a:solidFill>
              <a:srgbClr val="13616D"/>
            </a:solidFill>
            <a:ln>
              <a:solidFill>
                <a:srgbClr val="13616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FE7CD967-59AB-FE8F-090D-0DB686625222}"/>
              </a:ext>
            </a:extLst>
          </p:cNvPr>
          <p:cNvGrpSpPr/>
          <p:nvPr/>
        </p:nvGrpSpPr>
        <p:grpSpPr>
          <a:xfrm>
            <a:off x="5347736" y="668533"/>
            <a:ext cx="4512139" cy="5430823"/>
            <a:chOff x="5347736" y="668533"/>
            <a:chExt cx="4512139" cy="5430823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600E6B42-F457-256C-1AED-F3C9C6C2B510}"/>
                </a:ext>
              </a:extLst>
            </p:cNvPr>
            <p:cNvSpPr/>
            <p:nvPr/>
          </p:nvSpPr>
          <p:spPr>
            <a:xfrm>
              <a:off x="5347736" y="668533"/>
              <a:ext cx="2382653" cy="3200429"/>
            </a:xfrm>
            <a:custGeom>
              <a:avLst/>
              <a:gdLst>
                <a:gd name="textAreaLeft" fmla="*/ 0 w 4816800"/>
                <a:gd name="textAreaRight" fmla="*/ 4817520 w 4816800"/>
                <a:gd name="textAreaTop" fmla="*/ 0 h 6832440"/>
                <a:gd name="textAreaBottom" fmla="*/ 6833160 h 6832440"/>
              </a:gdLst>
              <a:ahLst/>
              <a:cxnLst/>
              <a:rect l="textAreaLeft" t="textAreaTop" r="textAreaRight" b="textAreaBottom"/>
              <a:pathLst>
                <a:path w="4817470" h="6833290">
                  <a:moveTo>
                    <a:pt x="0" y="0"/>
                  </a:moveTo>
                  <a:lnTo>
                    <a:pt x="4817469" y="0"/>
                  </a:lnTo>
                  <a:lnTo>
                    <a:pt x="4817469" y="6833290"/>
                  </a:lnTo>
                  <a:lnTo>
                    <a:pt x="0" y="683329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6" cstate="email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2606B721-DB0B-4DE4-ADB6-845199A9E286}"/>
                </a:ext>
              </a:extLst>
            </p:cNvPr>
            <p:cNvSpPr/>
            <p:nvPr/>
          </p:nvSpPr>
          <p:spPr>
            <a:xfrm>
              <a:off x="7477222" y="2505621"/>
              <a:ext cx="2382653" cy="3200429"/>
            </a:xfrm>
            <a:custGeom>
              <a:avLst/>
              <a:gdLst>
                <a:gd name="textAreaLeft" fmla="*/ 0 w 4816800"/>
                <a:gd name="textAreaRight" fmla="*/ 4817520 w 4816800"/>
                <a:gd name="textAreaTop" fmla="*/ 0 h 6832440"/>
                <a:gd name="textAreaBottom" fmla="*/ 6833160 h 6832440"/>
              </a:gdLst>
              <a:ahLst/>
              <a:cxnLst/>
              <a:rect l="textAreaLeft" t="textAreaTop" r="textAreaRight" b="textAreaBottom"/>
              <a:pathLst>
                <a:path w="4817470" h="6833290">
                  <a:moveTo>
                    <a:pt x="0" y="0"/>
                  </a:moveTo>
                  <a:lnTo>
                    <a:pt x="4817469" y="0"/>
                  </a:lnTo>
                  <a:lnTo>
                    <a:pt x="4817469" y="6833290"/>
                  </a:lnTo>
                  <a:lnTo>
                    <a:pt x="0" y="683329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6" cstate="email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s-ES" sz="1800" b="0" strike="noStrike" spc="-1">
                <a:solidFill>
                  <a:srgbClr val="492303"/>
                </a:solidFill>
                <a:latin typeface="Calibri"/>
              </a:endParaRPr>
            </a:p>
          </p:txBody>
        </p:sp>
        <p:grpSp>
          <p:nvGrpSpPr>
            <p:cNvPr id="8" name="Grupo 335">
              <a:extLst>
                <a:ext uri="{FF2B5EF4-FFF2-40B4-BE49-F238E27FC236}">
                  <a16:creationId xmlns:a16="http://schemas.microsoft.com/office/drawing/2014/main" id="{41EA9DE2-5C04-4DBA-68B5-D24E321356E9}"/>
                </a:ext>
              </a:extLst>
            </p:cNvPr>
            <p:cNvGrpSpPr/>
            <p:nvPr/>
          </p:nvGrpSpPr>
          <p:grpSpPr>
            <a:xfrm>
              <a:off x="5883058" y="2799237"/>
              <a:ext cx="558000" cy="458280"/>
              <a:chOff x="2755080" y="3548880"/>
              <a:chExt cx="558000" cy="458280"/>
            </a:xfrm>
          </p:grpSpPr>
          <p:sp>
            <p:nvSpPr>
              <p:cNvPr id="9" name="Elipse 336">
                <a:extLst>
                  <a:ext uri="{FF2B5EF4-FFF2-40B4-BE49-F238E27FC236}">
                    <a16:creationId xmlns:a16="http://schemas.microsoft.com/office/drawing/2014/main" id="{861BF26D-3EB2-C2BB-CBBB-EB8AED046846}"/>
                  </a:ext>
                </a:extLst>
              </p:cNvPr>
              <p:cNvSpPr/>
              <p:nvPr/>
            </p:nvSpPr>
            <p:spPr>
              <a:xfrm>
                <a:off x="2755080" y="3655080"/>
                <a:ext cx="429120" cy="352080"/>
              </a:xfrm>
              <a:prstGeom prst="ellipse">
                <a:avLst/>
              </a:prstGeom>
              <a:solidFill>
                <a:srgbClr val="FFD700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10" name="Elipse 337">
                <a:extLst>
                  <a:ext uri="{FF2B5EF4-FFF2-40B4-BE49-F238E27FC236}">
                    <a16:creationId xmlns:a16="http://schemas.microsoft.com/office/drawing/2014/main" id="{26DA21A4-2D1F-9519-56B2-EC8912DDA51F}"/>
                  </a:ext>
                </a:extLst>
              </p:cNvPr>
              <p:cNvSpPr/>
              <p:nvPr/>
            </p:nvSpPr>
            <p:spPr>
              <a:xfrm>
                <a:off x="3056040" y="3548880"/>
                <a:ext cx="257040" cy="212040"/>
              </a:xfrm>
              <a:prstGeom prst="ellipse">
                <a:avLst/>
              </a:prstGeom>
              <a:solidFill>
                <a:srgbClr val="FFD700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grpSp>
          <p:nvGrpSpPr>
            <p:cNvPr id="12" name="Grupo 335">
              <a:extLst>
                <a:ext uri="{FF2B5EF4-FFF2-40B4-BE49-F238E27FC236}">
                  <a16:creationId xmlns:a16="http://schemas.microsoft.com/office/drawing/2014/main" id="{8FDE21BB-F080-57B3-8F67-78DD31D28FD3}"/>
                </a:ext>
              </a:extLst>
            </p:cNvPr>
            <p:cNvGrpSpPr/>
            <p:nvPr/>
          </p:nvGrpSpPr>
          <p:grpSpPr>
            <a:xfrm>
              <a:off x="6035458" y="2951637"/>
              <a:ext cx="558000" cy="458280"/>
              <a:chOff x="2755080" y="3548880"/>
              <a:chExt cx="558000" cy="458280"/>
            </a:xfrm>
          </p:grpSpPr>
          <p:sp>
            <p:nvSpPr>
              <p:cNvPr id="13" name="Elipse 336">
                <a:extLst>
                  <a:ext uri="{FF2B5EF4-FFF2-40B4-BE49-F238E27FC236}">
                    <a16:creationId xmlns:a16="http://schemas.microsoft.com/office/drawing/2014/main" id="{40B21C02-988D-C556-0B89-38EAA5547362}"/>
                  </a:ext>
                </a:extLst>
              </p:cNvPr>
              <p:cNvSpPr/>
              <p:nvPr/>
            </p:nvSpPr>
            <p:spPr>
              <a:xfrm>
                <a:off x="2755080" y="3655080"/>
                <a:ext cx="429120" cy="352080"/>
              </a:xfrm>
              <a:prstGeom prst="ellipse">
                <a:avLst/>
              </a:prstGeom>
              <a:solidFill>
                <a:srgbClr val="FFD700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14" name="Elipse 337">
                <a:extLst>
                  <a:ext uri="{FF2B5EF4-FFF2-40B4-BE49-F238E27FC236}">
                    <a16:creationId xmlns:a16="http://schemas.microsoft.com/office/drawing/2014/main" id="{FD268D09-C592-EB3B-6052-9FB36A53A62B}"/>
                  </a:ext>
                </a:extLst>
              </p:cNvPr>
              <p:cNvSpPr/>
              <p:nvPr/>
            </p:nvSpPr>
            <p:spPr>
              <a:xfrm>
                <a:off x="3056040" y="3548880"/>
                <a:ext cx="257040" cy="212040"/>
              </a:xfrm>
              <a:prstGeom prst="ellipse">
                <a:avLst/>
              </a:prstGeom>
              <a:solidFill>
                <a:srgbClr val="FFD700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grpSp>
          <p:nvGrpSpPr>
            <p:cNvPr id="15" name="Grupo 335">
              <a:extLst>
                <a:ext uri="{FF2B5EF4-FFF2-40B4-BE49-F238E27FC236}">
                  <a16:creationId xmlns:a16="http://schemas.microsoft.com/office/drawing/2014/main" id="{1ED49191-B01D-A987-F1A3-D644A577A1A9}"/>
                </a:ext>
              </a:extLst>
            </p:cNvPr>
            <p:cNvGrpSpPr/>
            <p:nvPr/>
          </p:nvGrpSpPr>
          <p:grpSpPr>
            <a:xfrm>
              <a:off x="6187858" y="3104037"/>
              <a:ext cx="558000" cy="458280"/>
              <a:chOff x="2755080" y="3548880"/>
              <a:chExt cx="558000" cy="458280"/>
            </a:xfrm>
          </p:grpSpPr>
          <p:sp>
            <p:nvSpPr>
              <p:cNvPr id="16" name="Elipse 336">
                <a:extLst>
                  <a:ext uri="{FF2B5EF4-FFF2-40B4-BE49-F238E27FC236}">
                    <a16:creationId xmlns:a16="http://schemas.microsoft.com/office/drawing/2014/main" id="{524EFAD0-C0B2-BF84-C85D-3F490E2DD1AA}"/>
                  </a:ext>
                </a:extLst>
              </p:cNvPr>
              <p:cNvSpPr/>
              <p:nvPr/>
            </p:nvSpPr>
            <p:spPr>
              <a:xfrm>
                <a:off x="2755080" y="3655080"/>
                <a:ext cx="429120" cy="352080"/>
              </a:xfrm>
              <a:prstGeom prst="ellipse">
                <a:avLst/>
              </a:prstGeom>
              <a:solidFill>
                <a:srgbClr val="FFD700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17" name="Elipse 337">
                <a:extLst>
                  <a:ext uri="{FF2B5EF4-FFF2-40B4-BE49-F238E27FC236}">
                    <a16:creationId xmlns:a16="http://schemas.microsoft.com/office/drawing/2014/main" id="{39EF672F-1CF1-1D73-F1EE-3016CC443988}"/>
                  </a:ext>
                </a:extLst>
              </p:cNvPr>
              <p:cNvSpPr/>
              <p:nvPr/>
            </p:nvSpPr>
            <p:spPr>
              <a:xfrm>
                <a:off x="3056040" y="3548880"/>
                <a:ext cx="257040" cy="212040"/>
              </a:xfrm>
              <a:prstGeom prst="ellipse">
                <a:avLst/>
              </a:prstGeom>
              <a:solidFill>
                <a:srgbClr val="FFD700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grpSp>
          <p:nvGrpSpPr>
            <p:cNvPr id="18" name="Grupo 335">
              <a:extLst>
                <a:ext uri="{FF2B5EF4-FFF2-40B4-BE49-F238E27FC236}">
                  <a16:creationId xmlns:a16="http://schemas.microsoft.com/office/drawing/2014/main" id="{78C105D3-CDD0-D038-39FF-B3CAEDE55D62}"/>
                </a:ext>
              </a:extLst>
            </p:cNvPr>
            <p:cNvGrpSpPr/>
            <p:nvPr/>
          </p:nvGrpSpPr>
          <p:grpSpPr>
            <a:xfrm>
              <a:off x="6340258" y="3256437"/>
              <a:ext cx="558000" cy="458280"/>
              <a:chOff x="2755080" y="3548880"/>
              <a:chExt cx="558000" cy="458280"/>
            </a:xfrm>
          </p:grpSpPr>
          <p:sp>
            <p:nvSpPr>
              <p:cNvPr id="19" name="Elipse 336">
                <a:extLst>
                  <a:ext uri="{FF2B5EF4-FFF2-40B4-BE49-F238E27FC236}">
                    <a16:creationId xmlns:a16="http://schemas.microsoft.com/office/drawing/2014/main" id="{68423830-8DE8-9A62-ED75-270137C3C639}"/>
                  </a:ext>
                </a:extLst>
              </p:cNvPr>
              <p:cNvSpPr/>
              <p:nvPr/>
            </p:nvSpPr>
            <p:spPr>
              <a:xfrm>
                <a:off x="2755080" y="3655080"/>
                <a:ext cx="429120" cy="352080"/>
              </a:xfrm>
              <a:prstGeom prst="ellipse">
                <a:avLst/>
              </a:prstGeom>
              <a:solidFill>
                <a:srgbClr val="FFD700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20" name="Elipse 337">
                <a:extLst>
                  <a:ext uri="{FF2B5EF4-FFF2-40B4-BE49-F238E27FC236}">
                    <a16:creationId xmlns:a16="http://schemas.microsoft.com/office/drawing/2014/main" id="{1C79EE88-50BA-C3D2-20EE-70A1396919BF}"/>
                  </a:ext>
                </a:extLst>
              </p:cNvPr>
              <p:cNvSpPr/>
              <p:nvPr/>
            </p:nvSpPr>
            <p:spPr>
              <a:xfrm>
                <a:off x="3056040" y="3548880"/>
                <a:ext cx="257040" cy="212040"/>
              </a:xfrm>
              <a:prstGeom prst="ellipse">
                <a:avLst/>
              </a:prstGeom>
              <a:solidFill>
                <a:srgbClr val="FFD700"/>
              </a:solidFill>
              <a:ln w="12700">
                <a:solidFill>
                  <a:srgbClr val="C55A1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grpSp>
          <p:nvGrpSpPr>
            <p:cNvPr id="25" name="Grupo 343">
              <a:extLst>
                <a:ext uri="{FF2B5EF4-FFF2-40B4-BE49-F238E27FC236}">
                  <a16:creationId xmlns:a16="http://schemas.microsoft.com/office/drawing/2014/main" id="{C26E4A0A-861E-F2C3-E4EF-54C1C99002CF}"/>
                </a:ext>
              </a:extLst>
            </p:cNvPr>
            <p:cNvGrpSpPr/>
            <p:nvPr/>
          </p:nvGrpSpPr>
          <p:grpSpPr>
            <a:xfrm>
              <a:off x="7000211" y="3137143"/>
              <a:ext cx="342000" cy="415800"/>
              <a:chOff x="4174920" y="5765760"/>
              <a:chExt cx="342000" cy="415800"/>
            </a:xfrm>
          </p:grpSpPr>
          <p:sp>
            <p:nvSpPr>
              <p:cNvPr id="26" name="Rectángulo: esquinas redondeadas 334">
                <a:extLst>
                  <a:ext uri="{FF2B5EF4-FFF2-40B4-BE49-F238E27FC236}">
                    <a16:creationId xmlns:a16="http://schemas.microsoft.com/office/drawing/2014/main" id="{9A8C0852-307D-C965-6EC7-854B0D1D8798}"/>
                  </a:ext>
                </a:extLst>
              </p:cNvPr>
              <p:cNvSpPr/>
              <p:nvPr/>
            </p:nvSpPr>
            <p:spPr>
              <a:xfrm rot="20590800">
                <a:off x="4289040" y="577296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7" name="Rectángulo: esquinas redondeadas 341">
                <a:extLst>
                  <a:ext uri="{FF2B5EF4-FFF2-40B4-BE49-F238E27FC236}">
                    <a16:creationId xmlns:a16="http://schemas.microsoft.com/office/drawing/2014/main" id="{6BA6A0A6-AEC1-3C2E-72FA-18A726950816}"/>
                  </a:ext>
                </a:extLst>
              </p:cNvPr>
              <p:cNvSpPr/>
              <p:nvPr/>
            </p:nvSpPr>
            <p:spPr>
              <a:xfrm rot="1620000">
                <a:off x="4384440" y="588672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28" name="Rectángulo: esquinas redondeadas 342">
                <a:extLst>
                  <a:ext uri="{FF2B5EF4-FFF2-40B4-BE49-F238E27FC236}">
                    <a16:creationId xmlns:a16="http://schemas.microsoft.com/office/drawing/2014/main" id="{E46B41D1-C584-CE86-8630-8F70FAE678A2}"/>
                  </a:ext>
                </a:extLst>
              </p:cNvPr>
              <p:cNvSpPr/>
              <p:nvPr/>
            </p:nvSpPr>
            <p:spPr>
              <a:xfrm rot="20590800">
                <a:off x="4206600" y="594288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29" name="Grupo 343">
              <a:extLst>
                <a:ext uri="{FF2B5EF4-FFF2-40B4-BE49-F238E27FC236}">
                  <a16:creationId xmlns:a16="http://schemas.microsoft.com/office/drawing/2014/main" id="{500CCE74-742C-99F5-0593-600A238E28F8}"/>
                </a:ext>
              </a:extLst>
            </p:cNvPr>
            <p:cNvGrpSpPr/>
            <p:nvPr/>
          </p:nvGrpSpPr>
          <p:grpSpPr>
            <a:xfrm>
              <a:off x="6975958" y="2674452"/>
              <a:ext cx="342000" cy="415800"/>
              <a:chOff x="4174920" y="5765760"/>
              <a:chExt cx="342000" cy="415800"/>
            </a:xfrm>
          </p:grpSpPr>
          <p:sp>
            <p:nvSpPr>
              <p:cNvPr id="30" name="Rectángulo: esquinas redondeadas 334">
                <a:extLst>
                  <a:ext uri="{FF2B5EF4-FFF2-40B4-BE49-F238E27FC236}">
                    <a16:creationId xmlns:a16="http://schemas.microsoft.com/office/drawing/2014/main" id="{241BBFC0-B348-6FF9-F19A-539D4E4C2EBE}"/>
                  </a:ext>
                </a:extLst>
              </p:cNvPr>
              <p:cNvSpPr/>
              <p:nvPr/>
            </p:nvSpPr>
            <p:spPr>
              <a:xfrm rot="20590800">
                <a:off x="4289040" y="577296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1" name="Rectángulo: esquinas redondeadas 341">
                <a:extLst>
                  <a:ext uri="{FF2B5EF4-FFF2-40B4-BE49-F238E27FC236}">
                    <a16:creationId xmlns:a16="http://schemas.microsoft.com/office/drawing/2014/main" id="{A0207E5C-BAD7-273D-8B16-5839583EC912}"/>
                  </a:ext>
                </a:extLst>
              </p:cNvPr>
              <p:cNvSpPr/>
              <p:nvPr/>
            </p:nvSpPr>
            <p:spPr>
              <a:xfrm rot="1620000">
                <a:off x="4384440" y="588672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2" name="Rectángulo: esquinas redondeadas 342">
                <a:extLst>
                  <a:ext uri="{FF2B5EF4-FFF2-40B4-BE49-F238E27FC236}">
                    <a16:creationId xmlns:a16="http://schemas.microsoft.com/office/drawing/2014/main" id="{14AD2A68-BD0D-F1CD-3A42-FA8575F33286}"/>
                  </a:ext>
                </a:extLst>
              </p:cNvPr>
              <p:cNvSpPr/>
              <p:nvPr/>
            </p:nvSpPr>
            <p:spPr>
              <a:xfrm rot="20590800">
                <a:off x="4206600" y="594288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33" name="Grupo 343">
              <a:extLst>
                <a:ext uri="{FF2B5EF4-FFF2-40B4-BE49-F238E27FC236}">
                  <a16:creationId xmlns:a16="http://schemas.microsoft.com/office/drawing/2014/main" id="{D23EBE76-562F-1315-179A-1021E7D8F470}"/>
                </a:ext>
              </a:extLst>
            </p:cNvPr>
            <p:cNvGrpSpPr/>
            <p:nvPr/>
          </p:nvGrpSpPr>
          <p:grpSpPr>
            <a:xfrm>
              <a:off x="6651172" y="2381592"/>
              <a:ext cx="342000" cy="415800"/>
              <a:chOff x="4174920" y="5765760"/>
              <a:chExt cx="342000" cy="415800"/>
            </a:xfrm>
          </p:grpSpPr>
          <p:sp>
            <p:nvSpPr>
              <p:cNvPr id="34" name="Rectángulo: esquinas redondeadas 334">
                <a:extLst>
                  <a:ext uri="{FF2B5EF4-FFF2-40B4-BE49-F238E27FC236}">
                    <a16:creationId xmlns:a16="http://schemas.microsoft.com/office/drawing/2014/main" id="{70D525F8-1D06-636E-004E-BF60EC4266B8}"/>
                  </a:ext>
                </a:extLst>
              </p:cNvPr>
              <p:cNvSpPr/>
              <p:nvPr/>
            </p:nvSpPr>
            <p:spPr>
              <a:xfrm rot="20590800">
                <a:off x="4289040" y="577296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5" name="Rectángulo: esquinas redondeadas 341">
                <a:extLst>
                  <a:ext uri="{FF2B5EF4-FFF2-40B4-BE49-F238E27FC236}">
                    <a16:creationId xmlns:a16="http://schemas.microsoft.com/office/drawing/2014/main" id="{3240C28C-B269-1841-593C-6BD60A30C2AF}"/>
                  </a:ext>
                </a:extLst>
              </p:cNvPr>
              <p:cNvSpPr/>
              <p:nvPr/>
            </p:nvSpPr>
            <p:spPr>
              <a:xfrm rot="1620000">
                <a:off x="4384440" y="588672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6" name="Rectángulo: esquinas redondeadas 342">
                <a:extLst>
                  <a:ext uri="{FF2B5EF4-FFF2-40B4-BE49-F238E27FC236}">
                    <a16:creationId xmlns:a16="http://schemas.microsoft.com/office/drawing/2014/main" id="{3B8D9756-138D-5FE7-5EF4-1D41D2CB4DD0}"/>
                  </a:ext>
                </a:extLst>
              </p:cNvPr>
              <p:cNvSpPr/>
              <p:nvPr/>
            </p:nvSpPr>
            <p:spPr>
              <a:xfrm rot="20590800">
                <a:off x="4206600" y="594288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37" name="Grupo 343">
              <a:extLst>
                <a:ext uri="{FF2B5EF4-FFF2-40B4-BE49-F238E27FC236}">
                  <a16:creationId xmlns:a16="http://schemas.microsoft.com/office/drawing/2014/main" id="{E5B33487-E5A3-8559-4950-56406CFB3803}"/>
                </a:ext>
              </a:extLst>
            </p:cNvPr>
            <p:cNvGrpSpPr/>
            <p:nvPr/>
          </p:nvGrpSpPr>
          <p:grpSpPr>
            <a:xfrm>
              <a:off x="9042091" y="4935600"/>
              <a:ext cx="342000" cy="415800"/>
              <a:chOff x="4174920" y="5765760"/>
              <a:chExt cx="342000" cy="415800"/>
            </a:xfrm>
          </p:grpSpPr>
          <p:sp>
            <p:nvSpPr>
              <p:cNvPr id="38" name="Rectángulo: esquinas redondeadas 334">
                <a:extLst>
                  <a:ext uri="{FF2B5EF4-FFF2-40B4-BE49-F238E27FC236}">
                    <a16:creationId xmlns:a16="http://schemas.microsoft.com/office/drawing/2014/main" id="{2A2FB344-3AAC-664D-D656-3B0CB42A1E59}"/>
                  </a:ext>
                </a:extLst>
              </p:cNvPr>
              <p:cNvSpPr/>
              <p:nvPr/>
            </p:nvSpPr>
            <p:spPr>
              <a:xfrm rot="20590800">
                <a:off x="4289040" y="577296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39" name="Rectángulo: esquinas redondeadas 341">
                <a:extLst>
                  <a:ext uri="{FF2B5EF4-FFF2-40B4-BE49-F238E27FC236}">
                    <a16:creationId xmlns:a16="http://schemas.microsoft.com/office/drawing/2014/main" id="{9D8DD333-9CC9-EF72-1054-B496D35E7257}"/>
                  </a:ext>
                </a:extLst>
              </p:cNvPr>
              <p:cNvSpPr/>
              <p:nvPr/>
            </p:nvSpPr>
            <p:spPr>
              <a:xfrm rot="1620000">
                <a:off x="4384440" y="588672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0" name="Rectángulo: esquinas redondeadas 342">
                <a:extLst>
                  <a:ext uri="{FF2B5EF4-FFF2-40B4-BE49-F238E27FC236}">
                    <a16:creationId xmlns:a16="http://schemas.microsoft.com/office/drawing/2014/main" id="{C54E504B-40A5-C7CC-B893-29BC0BB0F736}"/>
                  </a:ext>
                </a:extLst>
              </p:cNvPr>
              <p:cNvSpPr/>
              <p:nvPr/>
            </p:nvSpPr>
            <p:spPr>
              <a:xfrm rot="20590800">
                <a:off x="4206600" y="594288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41" name="Grupo 343">
              <a:extLst>
                <a:ext uri="{FF2B5EF4-FFF2-40B4-BE49-F238E27FC236}">
                  <a16:creationId xmlns:a16="http://schemas.microsoft.com/office/drawing/2014/main" id="{2C23490A-3708-D8BC-FF32-65D140747ED7}"/>
                </a:ext>
              </a:extLst>
            </p:cNvPr>
            <p:cNvGrpSpPr/>
            <p:nvPr/>
          </p:nvGrpSpPr>
          <p:grpSpPr>
            <a:xfrm>
              <a:off x="9017838" y="4472909"/>
              <a:ext cx="342000" cy="415800"/>
              <a:chOff x="4174920" y="5765760"/>
              <a:chExt cx="342000" cy="415800"/>
            </a:xfrm>
          </p:grpSpPr>
          <p:sp>
            <p:nvSpPr>
              <p:cNvPr id="42" name="Rectángulo: esquinas redondeadas 334">
                <a:extLst>
                  <a:ext uri="{FF2B5EF4-FFF2-40B4-BE49-F238E27FC236}">
                    <a16:creationId xmlns:a16="http://schemas.microsoft.com/office/drawing/2014/main" id="{5BA5936C-5F2F-A21F-7F62-9AAC6F52B2AD}"/>
                  </a:ext>
                </a:extLst>
              </p:cNvPr>
              <p:cNvSpPr/>
              <p:nvPr/>
            </p:nvSpPr>
            <p:spPr>
              <a:xfrm rot="20590800">
                <a:off x="4289040" y="577296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3" name="Rectángulo: esquinas redondeadas 341">
                <a:extLst>
                  <a:ext uri="{FF2B5EF4-FFF2-40B4-BE49-F238E27FC236}">
                    <a16:creationId xmlns:a16="http://schemas.microsoft.com/office/drawing/2014/main" id="{2A49A1A7-1C2E-585E-59EB-5B80751237A9}"/>
                  </a:ext>
                </a:extLst>
              </p:cNvPr>
              <p:cNvSpPr/>
              <p:nvPr/>
            </p:nvSpPr>
            <p:spPr>
              <a:xfrm rot="1620000">
                <a:off x="4384440" y="588672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4" name="Rectángulo: esquinas redondeadas 342">
                <a:extLst>
                  <a:ext uri="{FF2B5EF4-FFF2-40B4-BE49-F238E27FC236}">
                    <a16:creationId xmlns:a16="http://schemas.microsoft.com/office/drawing/2014/main" id="{AA7796FE-561B-B348-75D7-7FC21DF4F1D2}"/>
                  </a:ext>
                </a:extLst>
              </p:cNvPr>
              <p:cNvSpPr/>
              <p:nvPr/>
            </p:nvSpPr>
            <p:spPr>
              <a:xfrm rot="20590800">
                <a:off x="4206600" y="594288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45" name="Grupo 343">
              <a:extLst>
                <a:ext uri="{FF2B5EF4-FFF2-40B4-BE49-F238E27FC236}">
                  <a16:creationId xmlns:a16="http://schemas.microsoft.com/office/drawing/2014/main" id="{8A64A813-1BBE-2EAE-3C56-544C8566D59D}"/>
                </a:ext>
              </a:extLst>
            </p:cNvPr>
            <p:cNvGrpSpPr/>
            <p:nvPr/>
          </p:nvGrpSpPr>
          <p:grpSpPr>
            <a:xfrm>
              <a:off x="8693052" y="4180049"/>
              <a:ext cx="342000" cy="415800"/>
              <a:chOff x="4174920" y="5765760"/>
              <a:chExt cx="342000" cy="415800"/>
            </a:xfrm>
          </p:grpSpPr>
          <p:sp>
            <p:nvSpPr>
              <p:cNvPr id="46" name="Rectángulo: esquinas redondeadas 334">
                <a:extLst>
                  <a:ext uri="{FF2B5EF4-FFF2-40B4-BE49-F238E27FC236}">
                    <a16:creationId xmlns:a16="http://schemas.microsoft.com/office/drawing/2014/main" id="{C32CCD78-584C-A020-1B14-55E87569B54A}"/>
                  </a:ext>
                </a:extLst>
              </p:cNvPr>
              <p:cNvSpPr/>
              <p:nvPr/>
            </p:nvSpPr>
            <p:spPr>
              <a:xfrm rot="20590800">
                <a:off x="4289040" y="577296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7" name="Rectángulo: esquinas redondeadas 341">
                <a:extLst>
                  <a:ext uri="{FF2B5EF4-FFF2-40B4-BE49-F238E27FC236}">
                    <a16:creationId xmlns:a16="http://schemas.microsoft.com/office/drawing/2014/main" id="{CFFE6C0B-2EAB-BD67-27E4-5887E59EF7CD}"/>
                  </a:ext>
                </a:extLst>
              </p:cNvPr>
              <p:cNvSpPr/>
              <p:nvPr/>
            </p:nvSpPr>
            <p:spPr>
              <a:xfrm rot="1620000">
                <a:off x="4384440" y="588672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48" name="Rectángulo: esquinas redondeadas 342">
                <a:extLst>
                  <a:ext uri="{FF2B5EF4-FFF2-40B4-BE49-F238E27FC236}">
                    <a16:creationId xmlns:a16="http://schemas.microsoft.com/office/drawing/2014/main" id="{56E89D02-8E07-4CEE-1C5D-5B1D21396233}"/>
                  </a:ext>
                </a:extLst>
              </p:cNvPr>
              <p:cNvSpPr/>
              <p:nvPr/>
            </p:nvSpPr>
            <p:spPr>
              <a:xfrm rot="20590800">
                <a:off x="4206600" y="5942880"/>
                <a:ext cx="84600" cy="231480"/>
              </a:xfrm>
              <a:prstGeom prst="roundRect">
                <a:avLst>
                  <a:gd name="adj" fmla="val 16667"/>
                </a:avLst>
              </a:prstGeom>
              <a:solidFill>
                <a:srgbClr val="13616D"/>
              </a:solidFill>
              <a:ln>
                <a:solidFill>
                  <a:srgbClr val="13616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US" sz="180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  <p:grpSp>
          <p:nvGrpSpPr>
            <p:cNvPr id="49" name="Grupo 324">
              <a:extLst>
                <a:ext uri="{FF2B5EF4-FFF2-40B4-BE49-F238E27FC236}">
                  <a16:creationId xmlns:a16="http://schemas.microsoft.com/office/drawing/2014/main" id="{5AF81C70-D786-DFB3-F280-6A1D86A17CAA}"/>
                </a:ext>
              </a:extLst>
            </p:cNvPr>
            <p:cNvGrpSpPr/>
            <p:nvPr/>
          </p:nvGrpSpPr>
          <p:grpSpPr>
            <a:xfrm>
              <a:off x="7966473" y="4675301"/>
              <a:ext cx="558000" cy="458280"/>
              <a:chOff x="3229920" y="5102280"/>
              <a:chExt cx="558000" cy="458280"/>
            </a:xfrm>
          </p:grpSpPr>
          <p:sp>
            <p:nvSpPr>
              <p:cNvPr id="50" name="Elipse 328">
                <a:extLst>
                  <a:ext uri="{FF2B5EF4-FFF2-40B4-BE49-F238E27FC236}">
                    <a16:creationId xmlns:a16="http://schemas.microsoft.com/office/drawing/2014/main" id="{0A922C90-49E4-B52D-CB45-8397DA21D925}"/>
                  </a:ext>
                </a:extLst>
              </p:cNvPr>
              <p:cNvSpPr/>
              <p:nvPr/>
            </p:nvSpPr>
            <p:spPr>
              <a:xfrm>
                <a:off x="3229920" y="5208480"/>
                <a:ext cx="429120" cy="352080"/>
              </a:xfrm>
              <a:prstGeom prst="ellipse">
                <a:avLst/>
              </a:prstGeom>
              <a:solidFill>
                <a:srgbClr val="20B2AA"/>
              </a:solidFill>
              <a:ln w="127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51" name="Elipse 329">
                <a:extLst>
                  <a:ext uri="{FF2B5EF4-FFF2-40B4-BE49-F238E27FC236}">
                    <a16:creationId xmlns:a16="http://schemas.microsoft.com/office/drawing/2014/main" id="{3BD42919-3A66-CB6F-F0E9-9BAF355AD13E}"/>
                  </a:ext>
                </a:extLst>
              </p:cNvPr>
              <p:cNvSpPr/>
              <p:nvPr/>
            </p:nvSpPr>
            <p:spPr>
              <a:xfrm>
                <a:off x="3530880" y="5102280"/>
                <a:ext cx="257040" cy="212040"/>
              </a:xfrm>
              <a:prstGeom prst="ellipse">
                <a:avLst/>
              </a:prstGeom>
              <a:solidFill>
                <a:srgbClr val="20B2AA"/>
              </a:solidFill>
              <a:ln w="127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grpSp>
          <p:nvGrpSpPr>
            <p:cNvPr id="61" name="Grupo 324">
              <a:extLst>
                <a:ext uri="{FF2B5EF4-FFF2-40B4-BE49-F238E27FC236}">
                  <a16:creationId xmlns:a16="http://schemas.microsoft.com/office/drawing/2014/main" id="{0145A409-2E34-9950-670F-DC3F50E61222}"/>
                </a:ext>
              </a:extLst>
            </p:cNvPr>
            <p:cNvGrpSpPr/>
            <p:nvPr/>
          </p:nvGrpSpPr>
          <p:grpSpPr>
            <a:xfrm>
              <a:off x="8118873" y="4827701"/>
              <a:ext cx="558000" cy="458280"/>
              <a:chOff x="3229920" y="5102280"/>
              <a:chExt cx="558000" cy="458280"/>
            </a:xfrm>
          </p:grpSpPr>
          <p:sp>
            <p:nvSpPr>
              <p:cNvPr id="62" name="Elipse 328">
                <a:extLst>
                  <a:ext uri="{FF2B5EF4-FFF2-40B4-BE49-F238E27FC236}">
                    <a16:creationId xmlns:a16="http://schemas.microsoft.com/office/drawing/2014/main" id="{C24C6F79-2F46-D0A1-1181-77B1D85FC509}"/>
                  </a:ext>
                </a:extLst>
              </p:cNvPr>
              <p:cNvSpPr/>
              <p:nvPr/>
            </p:nvSpPr>
            <p:spPr>
              <a:xfrm>
                <a:off x="3229920" y="5208480"/>
                <a:ext cx="429120" cy="352080"/>
              </a:xfrm>
              <a:prstGeom prst="ellipse">
                <a:avLst/>
              </a:prstGeom>
              <a:solidFill>
                <a:srgbClr val="20B2AA"/>
              </a:solidFill>
              <a:ln w="127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63" name="Elipse 329">
                <a:extLst>
                  <a:ext uri="{FF2B5EF4-FFF2-40B4-BE49-F238E27FC236}">
                    <a16:creationId xmlns:a16="http://schemas.microsoft.com/office/drawing/2014/main" id="{A068CAC9-C7AE-101E-9C4C-2EFC1CC26727}"/>
                  </a:ext>
                </a:extLst>
              </p:cNvPr>
              <p:cNvSpPr/>
              <p:nvPr/>
            </p:nvSpPr>
            <p:spPr>
              <a:xfrm>
                <a:off x="3530880" y="5102280"/>
                <a:ext cx="257040" cy="212040"/>
              </a:xfrm>
              <a:prstGeom prst="ellipse">
                <a:avLst/>
              </a:prstGeom>
              <a:solidFill>
                <a:srgbClr val="20B2AA"/>
              </a:solidFill>
              <a:ln w="127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grpSp>
          <p:nvGrpSpPr>
            <p:cNvPr id="320" name="Grupo 324">
              <a:extLst>
                <a:ext uri="{FF2B5EF4-FFF2-40B4-BE49-F238E27FC236}">
                  <a16:creationId xmlns:a16="http://schemas.microsoft.com/office/drawing/2014/main" id="{1ED9152D-2246-CE22-B443-00F63F30E715}"/>
                </a:ext>
              </a:extLst>
            </p:cNvPr>
            <p:cNvGrpSpPr/>
            <p:nvPr/>
          </p:nvGrpSpPr>
          <p:grpSpPr>
            <a:xfrm>
              <a:off x="8271273" y="4980101"/>
              <a:ext cx="558000" cy="458280"/>
              <a:chOff x="3229920" y="5102280"/>
              <a:chExt cx="558000" cy="458280"/>
            </a:xfrm>
          </p:grpSpPr>
          <p:sp>
            <p:nvSpPr>
              <p:cNvPr id="321" name="Elipse 328">
                <a:extLst>
                  <a:ext uri="{FF2B5EF4-FFF2-40B4-BE49-F238E27FC236}">
                    <a16:creationId xmlns:a16="http://schemas.microsoft.com/office/drawing/2014/main" id="{8E933A63-3AB7-E05C-1048-3779B94318AE}"/>
                  </a:ext>
                </a:extLst>
              </p:cNvPr>
              <p:cNvSpPr/>
              <p:nvPr/>
            </p:nvSpPr>
            <p:spPr>
              <a:xfrm>
                <a:off x="3229920" y="5208480"/>
                <a:ext cx="429120" cy="352080"/>
              </a:xfrm>
              <a:prstGeom prst="ellipse">
                <a:avLst/>
              </a:prstGeom>
              <a:solidFill>
                <a:srgbClr val="20B2AA"/>
              </a:solidFill>
              <a:ln w="127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322" name="Elipse 329">
                <a:extLst>
                  <a:ext uri="{FF2B5EF4-FFF2-40B4-BE49-F238E27FC236}">
                    <a16:creationId xmlns:a16="http://schemas.microsoft.com/office/drawing/2014/main" id="{6A223CDC-AC14-CA72-EF0C-624EC996BDE5}"/>
                  </a:ext>
                </a:extLst>
              </p:cNvPr>
              <p:cNvSpPr/>
              <p:nvPr/>
            </p:nvSpPr>
            <p:spPr>
              <a:xfrm>
                <a:off x="3530880" y="5102280"/>
                <a:ext cx="257040" cy="212040"/>
              </a:xfrm>
              <a:prstGeom prst="ellipse">
                <a:avLst/>
              </a:prstGeom>
              <a:solidFill>
                <a:srgbClr val="20B2AA"/>
              </a:solidFill>
              <a:ln w="127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grpSp>
          <p:nvGrpSpPr>
            <p:cNvPr id="323" name="Grupo 324">
              <a:extLst>
                <a:ext uri="{FF2B5EF4-FFF2-40B4-BE49-F238E27FC236}">
                  <a16:creationId xmlns:a16="http://schemas.microsoft.com/office/drawing/2014/main" id="{5B9FFB57-F99A-D531-26DC-C405CC55B1CD}"/>
                </a:ext>
              </a:extLst>
            </p:cNvPr>
            <p:cNvGrpSpPr/>
            <p:nvPr/>
          </p:nvGrpSpPr>
          <p:grpSpPr>
            <a:xfrm>
              <a:off x="8423673" y="5132501"/>
              <a:ext cx="558000" cy="458280"/>
              <a:chOff x="3229920" y="5102280"/>
              <a:chExt cx="558000" cy="458280"/>
            </a:xfrm>
          </p:grpSpPr>
          <p:sp>
            <p:nvSpPr>
              <p:cNvPr id="324" name="Elipse 328">
                <a:extLst>
                  <a:ext uri="{FF2B5EF4-FFF2-40B4-BE49-F238E27FC236}">
                    <a16:creationId xmlns:a16="http://schemas.microsoft.com/office/drawing/2014/main" id="{8861A65B-7C33-25AE-99F8-E94D8DF915D5}"/>
                  </a:ext>
                </a:extLst>
              </p:cNvPr>
              <p:cNvSpPr/>
              <p:nvPr/>
            </p:nvSpPr>
            <p:spPr>
              <a:xfrm>
                <a:off x="3229920" y="5208480"/>
                <a:ext cx="429120" cy="352080"/>
              </a:xfrm>
              <a:prstGeom prst="ellipse">
                <a:avLst/>
              </a:prstGeom>
              <a:solidFill>
                <a:srgbClr val="20B2AA"/>
              </a:solidFill>
              <a:ln w="127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  <p:sp>
            <p:nvSpPr>
              <p:cNvPr id="325" name="Elipse 329">
                <a:extLst>
                  <a:ext uri="{FF2B5EF4-FFF2-40B4-BE49-F238E27FC236}">
                    <a16:creationId xmlns:a16="http://schemas.microsoft.com/office/drawing/2014/main" id="{5A3C906B-50D4-59BE-5018-83416BBF5796}"/>
                  </a:ext>
                </a:extLst>
              </p:cNvPr>
              <p:cNvSpPr/>
              <p:nvPr/>
            </p:nvSpPr>
            <p:spPr>
              <a:xfrm>
                <a:off x="3530880" y="5102280"/>
                <a:ext cx="257040" cy="212040"/>
              </a:xfrm>
              <a:prstGeom prst="ellipse">
                <a:avLst/>
              </a:prstGeom>
              <a:solidFill>
                <a:srgbClr val="20B2AA"/>
              </a:solidFill>
              <a:ln w="127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s-ES" sz="1800" b="0" strike="noStrike" spc="-1">
                  <a:solidFill>
                    <a:srgbClr val="492303"/>
                  </a:solidFill>
                  <a:latin typeface="Calibri"/>
                </a:endParaRPr>
              </a:p>
            </p:txBody>
          </p:sp>
        </p:grpSp>
        <p:sp>
          <p:nvSpPr>
            <p:cNvPr id="326" name="Flecha: hacia abajo 325">
              <a:extLst>
                <a:ext uri="{FF2B5EF4-FFF2-40B4-BE49-F238E27FC236}">
                  <a16:creationId xmlns:a16="http://schemas.microsoft.com/office/drawing/2014/main" id="{097D3554-5240-F387-BDCA-0BBBB5235F57}"/>
                </a:ext>
              </a:extLst>
            </p:cNvPr>
            <p:cNvSpPr/>
            <p:nvPr/>
          </p:nvSpPr>
          <p:spPr>
            <a:xfrm>
              <a:off x="6539062" y="5120948"/>
              <a:ext cx="938160" cy="978408"/>
            </a:xfrm>
            <a:prstGeom prst="down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8C58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2084</TotalTime>
  <Words>608</Words>
  <Application>Microsoft Office PowerPoint</Application>
  <PresentationFormat>Personalizado</PresentationFormat>
  <Paragraphs>205</Paragraphs>
  <Slides>16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Symbol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Masas madre, una alternativa para la valorización de subproductos agroalimentarios</dc:title>
  <dc:subject/>
  <dc:creator>Usuario</dc:creator>
  <dc:description/>
  <cp:lastModifiedBy>Usuario</cp:lastModifiedBy>
  <cp:revision>86</cp:revision>
  <dcterms:created xsi:type="dcterms:W3CDTF">2006-08-16T00:00:00Z</dcterms:created>
  <dcterms:modified xsi:type="dcterms:W3CDTF">2025-12-17T12:24:33Z</dcterms:modified>
  <dc:identifier>DAGrLpf-IfY</dc:identifier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6</vt:i4>
  </property>
  <property fmtid="{D5CDD505-2E9C-101B-9397-08002B2CF9AE}" pid="3" name="PresentationFormat">
    <vt:lpwstr>Personalizado</vt:lpwstr>
  </property>
  <property fmtid="{D5CDD505-2E9C-101B-9397-08002B2CF9AE}" pid="4" name="Slides">
    <vt:i4>17</vt:i4>
  </property>
</Properties>
</file>